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7" r:id="rId1"/>
  </p:sldMasterIdLst>
  <p:notesMasterIdLst>
    <p:notesMasterId r:id="rId67"/>
  </p:notesMasterIdLst>
  <p:handoutMasterIdLst>
    <p:handoutMasterId r:id="rId68"/>
  </p:handoutMasterIdLst>
  <p:sldIdLst>
    <p:sldId id="981" r:id="rId2"/>
    <p:sldId id="982" r:id="rId3"/>
    <p:sldId id="983" r:id="rId4"/>
    <p:sldId id="984" r:id="rId5"/>
    <p:sldId id="985" r:id="rId6"/>
    <p:sldId id="986" r:id="rId7"/>
    <p:sldId id="987" r:id="rId8"/>
    <p:sldId id="988" r:id="rId9"/>
    <p:sldId id="989" r:id="rId10"/>
    <p:sldId id="990" r:id="rId11"/>
    <p:sldId id="991" r:id="rId12"/>
    <p:sldId id="992" r:id="rId13"/>
    <p:sldId id="993" r:id="rId14"/>
    <p:sldId id="994" r:id="rId15"/>
    <p:sldId id="995" r:id="rId16"/>
    <p:sldId id="1042" r:id="rId17"/>
    <p:sldId id="996" r:id="rId18"/>
    <p:sldId id="997" r:id="rId19"/>
    <p:sldId id="998" r:id="rId20"/>
    <p:sldId id="1039" r:id="rId21"/>
    <p:sldId id="1000" r:id="rId22"/>
    <p:sldId id="1001" r:id="rId23"/>
    <p:sldId id="1002" r:id="rId24"/>
    <p:sldId id="1003" r:id="rId25"/>
    <p:sldId id="1004" r:id="rId26"/>
    <p:sldId id="1076" r:id="rId27"/>
    <p:sldId id="1077" r:id="rId28"/>
    <p:sldId id="1078" r:id="rId29"/>
    <p:sldId id="1079" r:id="rId30"/>
    <p:sldId id="1080" r:id="rId31"/>
    <p:sldId id="1006" r:id="rId32"/>
    <p:sldId id="1007" r:id="rId33"/>
    <p:sldId id="1008" r:id="rId34"/>
    <p:sldId id="1009" r:id="rId35"/>
    <p:sldId id="1010" r:id="rId36"/>
    <p:sldId id="1043" r:id="rId37"/>
    <p:sldId id="1044" r:id="rId38"/>
    <p:sldId id="1045" r:id="rId39"/>
    <p:sldId id="1075" r:id="rId40"/>
    <p:sldId id="1047" r:id="rId41"/>
    <p:sldId id="1073" r:id="rId42"/>
    <p:sldId id="1074" r:id="rId43"/>
    <p:sldId id="1048" r:id="rId44"/>
    <p:sldId id="1050" r:id="rId45"/>
    <p:sldId id="1049" r:id="rId46"/>
    <p:sldId id="1051" r:id="rId47"/>
    <p:sldId id="1052" r:id="rId48"/>
    <p:sldId id="1053" r:id="rId49"/>
    <p:sldId id="1054" r:id="rId50"/>
    <p:sldId id="1057" r:id="rId51"/>
    <p:sldId id="1058" r:id="rId52"/>
    <p:sldId id="1059" r:id="rId53"/>
    <p:sldId id="1055" r:id="rId54"/>
    <p:sldId id="1071" r:id="rId55"/>
    <p:sldId id="1060" r:id="rId56"/>
    <p:sldId id="1061" r:id="rId57"/>
    <p:sldId id="1062" r:id="rId58"/>
    <p:sldId id="1063" r:id="rId59"/>
    <p:sldId id="1064" r:id="rId60"/>
    <p:sldId id="1065" r:id="rId61"/>
    <p:sldId id="1066" r:id="rId62"/>
    <p:sldId id="1067" r:id="rId63"/>
    <p:sldId id="1068" r:id="rId64"/>
    <p:sldId id="1069" r:id="rId65"/>
    <p:sldId id="1070" r:id="rId66"/>
  </p:sldIdLst>
  <p:sldSz cx="9144000" cy="6858000" type="screen4x3"/>
  <p:notesSz cx="7010400" cy="9296400"/>
  <p:custDataLst>
    <p:tags r:id="rId69"/>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9" pos="4200" userDrawn="1">
          <p15:clr>
            <a:srgbClr val="A4A3A4"/>
          </p15:clr>
        </p15:guide>
        <p15:guide id="11" pos="1440" userDrawn="1">
          <p15:clr>
            <a:srgbClr val="A4A3A4"/>
          </p15:clr>
        </p15:guide>
        <p15:guide id="12" pos="2520" userDrawn="1">
          <p15:clr>
            <a:srgbClr val="A4A3A4"/>
          </p15:clr>
        </p15:guide>
        <p15:guide id="16" orient="horz" pos="3816" userDrawn="1">
          <p15:clr>
            <a:srgbClr val="A4A3A4"/>
          </p15:clr>
        </p15:guide>
        <p15:guide id="17" orient="horz" pos="240" userDrawn="1">
          <p15:clr>
            <a:srgbClr val="A4A3A4"/>
          </p15:clr>
        </p15:guide>
        <p15:guide id="18" orient="horz" pos="576" userDrawn="1">
          <p15:clr>
            <a:srgbClr val="A4A3A4"/>
          </p15:clr>
        </p15:guide>
        <p15:guide id="21" orient="horz" pos="3408" userDrawn="1">
          <p15:clr>
            <a:srgbClr val="A4A3A4"/>
          </p15:clr>
        </p15:guide>
        <p15:guide id="27" pos="144" userDrawn="1">
          <p15:clr>
            <a:srgbClr val="A4A3A4"/>
          </p15:clr>
        </p15:guide>
        <p15:guide id="28" pos="3072" userDrawn="1">
          <p15:clr>
            <a:srgbClr val="A4A3A4"/>
          </p15:clr>
        </p15:guide>
        <p15:guide id="29" orient="horz" pos="3144" userDrawn="1">
          <p15:clr>
            <a:srgbClr val="A4A3A4"/>
          </p15:clr>
        </p15:guide>
        <p15:guide id="30" orient="horz" pos="816" userDrawn="1">
          <p15:clr>
            <a:srgbClr val="A4A3A4"/>
          </p15:clr>
        </p15:guide>
        <p15:guide id="31" orient="horz" pos="4152" userDrawn="1">
          <p15:clr>
            <a:srgbClr val="A4A3A4"/>
          </p15:clr>
        </p15:guide>
        <p15:guide id="32" orient="horz" pos="2736" userDrawn="1">
          <p15:clr>
            <a:srgbClr val="A4A3A4"/>
          </p15:clr>
        </p15:guide>
        <p15:guide id="34" pos="528" userDrawn="1">
          <p15:clr>
            <a:srgbClr val="A4A3A4"/>
          </p15:clr>
        </p15:guide>
        <p15:guide id="35" pos="2880" userDrawn="1">
          <p15:clr>
            <a:srgbClr val="A4A3A4"/>
          </p15:clr>
        </p15:guide>
        <p15:guide id="36" pos="4752" userDrawn="1">
          <p15:clr>
            <a:srgbClr val="A4A3A4"/>
          </p15:clr>
        </p15:guide>
        <p15:guide id="37" pos="5568" userDrawn="1">
          <p15:clr>
            <a:srgbClr val="A4A3A4"/>
          </p15:clr>
        </p15:guide>
        <p15:guide id="39" pos="2664" userDrawn="1">
          <p15:clr>
            <a:srgbClr val="A4A3A4"/>
          </p15:clr>
        </p15:guide>
        <p15:guide id="40" orient="horz" pos="2376" userDrawn="1">
          <p15:clr>
            <a:srgbClr val="A4A3A4"/>
          </p15:clr>
        </p15:guide>
      </p15:sldGuideLst>
    </p:ext>
    <p:ext uri="{2D200454-40CA-4A62-9FC3-DE9A4176ACB9}">
      <p15:notesGuideLst xmlns:p15="http://schemas.microsoft.com/office/powerpoint/2012/main">
        <p15:guide id="1" orient="horz" pos="2784" userDrawn="1">
          <p15:clr>
            <a:srgbClr val="A4A3A4"/>
          </p15:clr>
        </p15:guide>
        <p15:guide id="2" pos="431" userDrawn="1">
          <p15:clr>
            <a:srgbClr val="A4A3A4"/>
          </p15:clr>
        </p15:guide>
        <p15:guide id="3" pos="3985" userDrawn="1">
          <p15:clr>
            <a:srgbClr val="A4A3A4"/>
          </p15:clr>
        </p15:guide>
        <p15:guide id="4" orient="horz" pos="2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3222"/>
    <a:srgbClr val="7F7F7F"/>
    <a:srgbClr val="FFFFCC"/>
    <a:srgbClr val="FFF6EB"/>
    <a:srgbClr val="008000"/>
    <a:srgbClr val="99CCFF"/>
    <a:srgbClr val="0000FF"/>
    <a:srgbClr val="FFFF99"/>
    <a:srgbClr val="FCAF17"/>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4023" autoAdjust="0"/>
    <p:restoredTop sz="96433" autoAdjust="0"/>
  </p:normalViewPr>
  <p:slideViewPr>
    <p:cSldViewPr snapToGrid="0">
      <p:cViewPr varScale="1">
        <p:scale>
          <a:sx n="62" d="100"/>
          <a:sy n="62" d="100"/>
        </p:scale>
        <p:origin x="1740" y="56"/>
      </p:cViewPr>
      <p:guideLst>
        <p:guide pos="4200"/>
        <p:guide pos="1440"/>
        <p:guide pos="2520"/>
        <p:guide orient="horz" pos="3816"/>
        <p:guide orient="horz" pos="240"/>
        <p:guide orient="horz" pos="576"/>
        <p:guide orient="horz" pos="3408"/>
        <p:guide pos="144"/>
        <p:guide pos="3072"/>
        <p:guide orient="horz" pos="3144"/>
        <p:guide orient="horz" pos="816"/>
        <p:guide orient="horz" pos="4152"/>
        <p:guide orient="horz" pos="2736"/>
        <p:guide pos="528"/>
        <p:guide pos="2880"/>
        <p:guide pos="4752"/>
        <p:guide pos="5568"/>
        <p:guide pos="2664"/>
        <p:guide orient="horz" pos="2376"/>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4" d="100"/>
          <a:sy n="84" d="100"/>
        </p:scale>
        <p:origin x="3798" y="108"/>
      </p:cViewPr>
      <p:guideLst>
        <p:guide orient="horz" pos="2784"/>
        <p:guide pos="431"/>
        <p:guide pos="3985"/>
        <p:guide orient="horz" pos="289"/>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5954"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200" smtClean="0"/>
            </a:lvl1pPr>
          </a:lstStyle>
          <a:p>
            <a:pPr>
              <a:defRPr/>
            </a:pPr>
            <a:endParaRPr lang="en-US" dirty="0"/>
          </a:p>
        </p:txBody>
      </p:sp>
      <p:sp>
        <p:nvSpPr>
          <p:cNvPr id="765955" name="Rectangle 3"/>
          <p:cNvSpPr>
            <a:spLocks noGrp="1" noChangeArrowheads="1"/>
          </p:cNvSpPr>
          <p:nvPr>
            <p:ph type="dt" sz="quarter" idx="1"/>
          </p:nvPr>
        </p:nvSpPr>
        <p:spPr bwMode="auto">
          <a:xfrm>
            <a:off x="3970339"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a:defRPr sz="1200" smtClean="0"/>
            </a:lvl1pPr>
          </a:lstStyle>
          <a:p>
            <a:pPr>
              <a:defRPr/>
            </a:pPr>
            <a:endParaRPr lang="en-US" dirty="0"/>
          </a:p>
        </p:txBody>
      </p:sp>
      <p:sp>
        <p:nvSpPr>
          <p:cNvPr id="765956" name="Rectangle 4"/>
          <p:cNvSpPr>
            <a:spLocks noGrp="1" noChangeArrowheads="1"/>
          </p:cNvSpPr>
          <p:nvPr>
            <p:ph type="ftr" sz="quarter" idx="2"/>
          </p:nvPr>
        </p:nvSpPr>
        <p:spPr bwMode="auto">
          <a:xfrm>
            <a:off x="1"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defRPr sz="1200" smtClean="0"/>
            </a:lvl1pPr>
          </a:lstStyle>
          <a:p>
            <a:pPr>
              <a:defRPr/>
            </a:pPr>
            <a:endParaRPr lang="en-US" dirty="0"/>
          </a:p>
        </p:txBody>
      </p:sp>
      <p:sp>
        <p:nvSpPr>
          <p:cNvPr id="765957" name="Rectangle 5"/>
          <p:cNvSpPr>
            <a:spLocks noGrp="1" noChangeArrowheads="1"/>
          </p:cNvSpPr>
          <p:nvPr>
            <p:ph type="sldNum" sz="quarter" idx="3"/>
          </p:nvPr>
        </p:nvSpPr>
        <p:spPr bwMode="auto">
          <a:xfrm>
            <a:off x="3970339"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a:defRPr sz="1200" smtClean="0"/>
            </a:lvl1pPr>
          </a:lstStyle>
          <a:p>
            <a:pPr>
              <a:defRPr/>
            </a:pPr>
            <a:fld id="{F4F278CE-4F29-4C0C-8549-B3BF430AA3F2}" type="slidenum">
              <a:rPr lang="en-US"/>
              <a:pPr>
                <a:defRPr/>
              </a:pPr>
              <a:t>‹#›</a:t>
            </a:fld>
            <a:endParaRPr lang="en-US" dirty="0"/>
          </a:p>
        </p:txBody>
      </p:sp>
    </p:spTree>
    <p:extLst>
      <p:ext uri="{BB962C8B-B14F-4D97-AF65-F5344CB8AC3E}">
        <p14:creationId xmlns:p14="http://schemas.microsoft.com/office/powerpoint/2010/main" val="3214002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defTabSz="931760">
              <a:defRPr sz="1200" smtClean="0"/>
            </a:lvl1pPr>
          </a:lstStyle>
          <a:p>
            <a:pPr>
              <a:defRPr/>
            </a:pPr>
            <a:endParaRPr lang="en-US" dirty="0"/>
          </a:p>
        </p:txBody>
      </p:sp>
      <p:sp>
        <p:nvSpPr>
          <p:cNvPr id="24579" name="Rectangle 3"/>
          <p:cNvSpPr>
            <a:spLocks noGrp="1" noChangeArrowheads="1"/>
          </p:cNvSpPr>
          <p:nvPr>
            <p:ph type="dt" idx="1"/>
          </p:nvPr>
        </p:nvSpPr>
        <p:spPr bwMode="auto">
          <a:xfrm>
            <a:off x="3970339"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defTabSz="931760">
              <a:defRPr sz="1200" smtClean="0"/>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181100" y="695325"/>
            <a:ext cx="4648200" cy="348615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701676" y="4416426"/>
            <a:ext cx="5607050" cy="4183062"/>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1"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defTabSz="931760">
              <a:defRPr sz="1200" smtClean="0"/>
            </a:lvl1pPr>
          </a:lstStyle>
          <a:p>
            <a:pPr>
              <a:defRPr/>
            </a:pPr>
            <a:endParaRPr lang="en-US" dirty="0"/>
          </a:p>
        </p:txBody>
      </p:sp>
      <p:sp>
        <p:nvSpPr>
          <p:cNvPr id="24583" name="Rectangle 7"/>
          <p:cNvSpPr>
            <a:spLocks noGrp="1" noChangeArrowheads="1"/>
          </p:cNvSpPr>
          <p:nvPr>
            <p:ph type="sldNum" sz="quarter" idx="5"/>
          </p:nvPr>
        </p:nvSpPr>
        <p:spPr bwMode="auto">
          <a:xfrm>
            <a:off x="3970339"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defTabSz="931760">
              <a:defRPr sz="1200" smtClean="0"/>
            </a:lvl1pPr>
          </a:lstStyle>
          <a:p>
            <a:pPr>
              <a:defRPr/>
            </a:pPr>
            <a:fld id="{13D50BE3-7B63-4F74-A846-78120FB61B94}" type="slidenum">
              <a:rPr lang="en-US"/>
              <a:pPr>
                <a:defRPr/>
              </a:pPr>
              <a:t>‹#›</a:t>
            </a:fld>
            <a:endParaRPr lang="en-US" dirty="0"/>
          </a:p>
        </p:txBody>
      </p:sp>
    </p:spTree>
    <p:extLst>
      <p:ext uri="{BB962C8B-B14F-4D97-AF65-F5344CB8AC3E}">
        <p14:creationId xmlns:p14="http://schemas.microsoft.com/office/powerpoint/2010/main" val="3562812337"/>
      </p:ext>
    </p:extLst>
  </p:cSld>
  <p:clrMap bg1="lt1" tx1="dk1" bg2="lt2" tx2="dk2" accent1="accent1" accent2="accent2" accent3="accent3" accent4="accent4" accent5="accent5" accent6="accent6" hlink="hlink" folHlink="folHlink"/>
  <p:notesStyle>
    <a:lvl1pPr algn="l" rtl="0" eaLnBrk="0" fontAlgn="base" hangingPunct="0">
      <a:lnSpc>
        <a:spcPct val="95000"/>
      </a:lnSpc>
      <a:spcBef>
        <a:spcPct val="60000"/>
      </a:spcBef>
      <a:spcAft>
        <a:spcPct val="0"/>
      </a:spcAft>
      <a:defRPr sz="1200" kern="1200">
        <a:solidFill>
          <a:schemeClr val="tx1"/>
        </a:solidFill>
        <a:latin typeface="Arial" charset="0"/>
        <a:ea typeface="+mn-ea"/>
        <a:cs typeface="+mn-cs"/>
      </a:defRPr>
    </a:lvl1pPr>
    <a:lvl2pPr marL="114300" indent="-112713" algn="l" rtl="0" eaLnBrk="0" fontAlgn="base" hangingPunct="0">
      <a:lnSpc>
        <a:spcPct val="95000"/>
      </a:lnSpc>
      <a:spcBef>
        <a:spcPct val="40000"/>
      </a:spcBef>
      <a:spcAft>
        <a:spcPct val="0"/>
      </a:spcAft>
      <a:buChar char="•"/>
      <a:defRPr sz="1200" kern="1200">
        <a:solidFill>
          <a:schemeClr val="tx1"/>
        </a:solidFill>
        <a:latin typeface="Arial" charset="0"/>
        <a:ea typeface="+mn-ea"/>
        <a:cs typeface="+mn-cs"/>
      </a:defRPr>
    </a:lvl2pPr>
    <a:lvl3pPr marL="347663" indent="-119063" algn="l" rtl="0" eaLnBrk="0" fontAlgn="base" hangingPunct="0">
      <a:lnSpc>
        <a:spcPct val="95000"/>
      </a:lnSpc>
      <a:spcBef>
        <a:spcPct val="20000"/>
      </a:spcBef>
      <a:spcAft>
        <a:spcPct val="0"/>
      </a:spcAft>
      <a:buChar char="•"/>
      <a:defRPr sz="1000" kern="1200">
        <a:solidFill>
          <a:schemeClr val="tx1"/>
        </a:solidFill>
        <a:latin typeface="Arial" charset="0"/>
        <a:ea typeface="+mn-ea"/>
        <a:cs typeface="+mn-cs"/>
      </a:defRPr>
    </a:lvl3pPr>
    <a:lvl4pPr marL="566738" indent="-1047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4pPr>
    <a:lvl5pPr marL="798513" indent="-1174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54075" y="458788"/>
            <a:ext cx="5286375" cy="3965575"/>
          </a:xfrm>
          <a:ln/>
        </p:spPr>
      </p:sp>
      <p:sp>
        <p:nvSpPr>
          <p:cNvPr id="18435" name="Rectangle 3"/>
          <p:cNvSpPr>
            <a:spLocks noGrp="1" noChangeArrowheads="1"/>
          </p:cNvSpPr>
          <p:nvPr>
            <p:ph type="body" idx="1"/>
          </p:nvPr>
        </p:nvSpPr>
        <p:spPr>
          <a:xfrm>
            <a:off x="701676" y="4416428"/>
            <a:ext cx="5607050" cy="4183062"/>
          </a:xfrm>
          <a:noFill/>
          <a:ln/>
        </p:spPr>
        <p:txBody>
          <a:bodyPr/>
          <a:lstStyle/>
          <a:p>
            <a:endParaRPr lang="en-US" dirty="0"/>
          </a:p>
        </p:txBody>
      </p:sp>
    </p:spTree>
    <p:extLst>
      <p:ext uri="{BB962C8B-B14F-4D97-AF65-F5344CB8AC3E}">
        <p14:creationId xmlns:p14="http://schemas.microsoft.com/office/powerpoint/2010/main" val="8702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a:t>
            </a:fld>
            <a:endParaRPr lang="en-US" dirty="0"/>
          </a:p>
        </p:txBody>
      </p:sp>
    </p:spTree>
    <p:extLst>
      <p:ext uri="{BB962C8B-B14F-4D97-AF65-F5344CB8AC3E}">
        <p14:creationId xmlns:p14="http://schemas.microsoft.com/office/powerpoint/2010/main" val="28312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54075" y="458788"/>
            <a:ext cx="5286375" cy="3965575"/>
          </a:xfrm>
          <a:ln/>
        </p:spPr>
      </p:sp>
      <p:sp>
        <p:nvSpPr>
          <p:cNvPr id="18435" name="Rectangle 3"/>
          <p:cNvSpPr>
            <a:spLocks noGrp="1" noChangeArrowheads="1"/>
          </p:cNvSpPr>
          <p:nvPr>
            <p:ph type="body" idx="1"/>
          </p:nvPr>
        </p:nvSpPr>
        <p:spPr>
          <a:xfrm>
            <a:off x="701676" y="4416428"/>
            <a:ext cx="5607050" cy="4183062"/>
          </a:xfrm>
          <a:noFill/>
          <a:ln/>
        </p:spPr>
        <p:txBody>
          <a:bodyPr/>
          <a:lstStyle/>
          <a:p>
            <a:endParaRPr lang="en-US" dirty="0"/>
          </a:p>
        </p:txBody>
      </p:sp>
    </p:spTree>
    <p:extLst>
      <p:ext uri="{BB962C8B-B14F-4D97-AF65-F5344CB8AC3E}">
        <p14:creationId xmlns:p14="http://schemas.microsoft.com/office/powerpoint/2010/main" val="164392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54075" y="458788"/>
            <a:ext cx="5286375" cy="3965575"/>
          </a:xfrm>
          <a:ln/>
        </p:spPr>
      </p:sp>
      <p:sp>
        <p:nvSpPr>
          <p:cNvPr id="18435" name="Rectangle 3"/>
          <p:cNvSpPr>
            <a:spLocks noGrp="1" noChangeArrowheads="1"/>
          </p:cNvSpPr>
          <p:nvPr>
            <p:ph type="body" idx="1"/>
          </p:nvPr>
        </p:nvSpPr>
        <p:spPr>
          <a:xfrm>
            <a:off x="701676" y="4416428"/>
            <a:ext cx="5607050" cy="4183062"/>
          </a:xfrm>
          <a:noFill/>
          <a:ln/>
        </p:spPr>
        <p:txBody>
          <a:bodyPr/>
          <a:lstStyle/>
          <a:p>
            <a:endParaRPr lang="en-US" dirty="0"/>
          </a:p>
        </p:txBody>
      </p:sp>
    </p:spTree>
    <p:extLst>
      <p:ext uri="{BB962C8B-B14F-4D97-AF65-F5344CB8AC3E}">
        <p14:creationId xmlns:p14="http://schemas.microsoft.com/office/powerpoint/2010/main" val="35672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43</a:t>
            </a:fld>
            <a:endParaRPr lang="en-US" dirty="0">
              <a:solidFill>
                <a:srgbClr val="917B69"/>
              </a:solidFill>
            </a:endParaRPr>
          </a:p>
        </p:txBody>
      </p:sp>
    </p:spTree>
    <p:extLst>
      <p:ext uri="{BB962C8B-B14F-4D97-AF65-F5344CB8AC3E}">
        <p14:creationId xmlns:p14="http://schemas.microsoft.com/office/powerpoint/2010/main" val="399536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48</a:t>
            </a:fld>
            <a:endParaRPr lang="en-US" dirty="0">
              <a:solidFill>
                <a:srgbClr val="917B69"/>
              </a:solidFill>
            </a:endParaRPr>
          </a:p>
        </p:txBody>
      </p:sp>
    </p:spTree>
    <p:extLst>
      <p:ext uri="{BB962C8B-B14F-4D97-AF65-F5344CB8AC3E}">
        <p14:creationId xmlns:p14="http://schemas.microsoft.com/office/powerpoint/2010/main" val="1953172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93830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54075" y="458788"/>
            <a:ext cx="5286375" cy="3965575"/>
          </a:xfrm>
          <a:ln/>
        </p:spPr>
      </p:sp>
      <p:sp>
        <p:nvSpPr>
          <p:cNvPr id="18435" name="Rectangle 3"/>
          <p:cNvSpPr>
            <a:spLocks noGrp="1" noChangeArrowheads="1"/>
          </p:cNvSpPr>
          <p:nvPr>
            <p:ph type="body" idx="1"/>
          </p:nvPr>
        </p:nvSpPr>
        <p:spPr>
          <a:xfrm>
            <a:off x="701676" y="4416428"/>
            <a:ext cx="5607050" cy="4183062"/>
          </a:xfrm>
          <a:noFill/>
          <a:ln/>
        </p:spPr>
        <p:txBody>
          <a:bodyPr/>
          <a:lstStyle/>
          <a:p>
            <a:endParaRPr lang="en-US" dirty="0"/>
          </a:p>
        </p:txBody>
      </p:sp>
    </p:spTree>
    <p:extLst>
      <p:ext uri="{BB962C8B-B14F-4D97-AF65-F5344CB8AC3E}">
        <p14:creationId xmlns:p14="http://schemas.microsoft.com/office/powerpoint/2010/main" val="193619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64</a:t>
            </a:fld>
            <a:endParaRPr lang="en-US" dirty="0"/>
          </a:p>
        </p:txBody>
      </p:sp>
    </p:spTree>
    <p:extLst>
      <p:ext uri="{BB962C8B-B14F-4D97-AF65-F5344CB8AC3E}">
        <p14:creationId xmlns:p14="http://schemas.microsoft.com/office/powerpoint/2010/main" val="318890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DividerColorBox"/>
          <p:cNvSpPr>
            <a:spLocks noChangeArrowheads="1"/>
          </p:cNvSpPr>
          <p:nvPr userDrawn="1"/>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Tree>
    <p:extLst>
      <p:ext uri="{BB962C8B-B14F-4D97-AF65-F5344CB8AC3E}">
        <p14:creationId xmlns:p14="http://schemas.microsoft.com/office/powerpoint/2010/main" val="335339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82714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620" y="76200"/>
            <a:ext cx="2108688" cy="599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164" y="76200"/>
            <a:ext cx="6189785"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108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3163" y="76200"/>
            <a:ext cx="843915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948647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Table Placeholder 2"/>
          <p:cNvSpPr>
            <a:spLocks noGrp="1"/>
          </p:cNvSpPr>
          <p:nvPr>
            <p:ph type="tbl" idx="1"/>
          </p:nvPr>
        </p:nvSpPr>
        <p:spPr>
          <a:xfrm>
            <a:off x="353163" y="1295400"/>
            <a:ext cx="8439150" cy="4775200"/>
          </a:xfrm>
        </p:spPr>
        <p:txBody>
          <a:bodyPr/>
          <a:lstStyle/>
          <a:p>
            <a:pPr lvl="0"/>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34003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2340" y="12954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2340" y="37592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10"/>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779530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0615299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159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418356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55786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0841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848726" y="65786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924135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963950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939983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222262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435617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18087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404120294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544923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971409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186331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69923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643451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45481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130853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07336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858553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749867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97265640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40" y="1295400"/>
            <a:ext cx="4149969"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2115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8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8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0"/>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2" name="Footer Placeholder 4"/>
          <p:cNvSpPr>
            <a:spLocks noGrp="1"/>
          </p:cNvSpPr>
          <p:nvPr>
            <p:ph type="ftr" sz="quarter" idx="11"/>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83118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42465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5"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37917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050"/>
            <a:ext cx="30084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538" y="27307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435103"/>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0"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219938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85726" y="6604000"/>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287866" y="6612467"/>
            <a:ext cx="3335867"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endParaRPr lang="en-US" dirty="0"/>
          </a:p>
        </p:txBody>
      </p:sp>
    </p:spTree>
    <p:extLst>
      <p:ext uri="{BB962C8B-B14F-4D97-AF65-F5344CB8AC3E}">
        <p14:creationId xmlns:p14="http://schemas.microsoft.com/office/powerpoint/2010/main" val="9366339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53163" y="76200"/>
            <a:ext cx="8439150" cy="9144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353163" y="1295400"/>
            <a:ext cx="8439150"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2nd level</a:t>
            </a:r>
          </a:p>
          <a:p>
            <a:pPr lvl="2"/>
            <a:r>
              <a:rPr lang="en-US"/>
              <a:t>3rd level</a:t>
            </a:r>
          </a:p>
          <a:p>
            <a:pPr lvl="0"/>
            <a:endParaRPr lang="en-US"/>
          </a:p>
        </p:txBody>
      </p:sp>
      <p:sp>
        <p:nvSpPr>
          <p:cNvPr id="1030" name="Line 6"/>
          <p:cNvSpPr>
            <a:spLocks noChangeShapeType="1"/>
          </p:cNvSpPr>
          <p:nvPr/>
        </p:nvSpPr>
        <p:spPr bwMode="auto">
          <a:xfrm>
            <a:off x="136281" y="776288"/>
            <a:ext cx="8874369"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6"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8593488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4075" r:id="rId15"/>
    <p:sldLayoutId id="2147484113" r:id="rId16"/>
    <p:sldLayoutId id="2147484119" r:id="rId17"/>
    <p:sldLayoutId id="2147484120" r:id="rId18"/>
    <p:sldLayoutId id="2147484121" r:id="rId19"/>
    <p:sldLayoutId id="2147484135" r:id="rId20"/>
    <p:sldLayoutId id="2147484138" r:id="rId21"/>
    <p:sldLayoutId id="2147484139" r:id="rId22"/>
    <p:sldLayoutId id="2147484140" r:id="rId23"/>
    <p:sldLayoutId id="2147484142"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Lst>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p:titleStyle>
    <p:body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ZpHiMTwOd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gif"/><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cerasis.com/wp-content/uploads/2015/05/Staxxon-transportation-technology.jpg" TargetMode="External"/><Relationship Id="rId7" Type="http://schemas.openxmlformats.org/officeDocument/2006/relationships/image" Target="../media/image51.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1" y="3937976"/>
            <a:ext cx="9143999" cy="1053124"/>
          </a:xfrm>
          <a:prstGeom prst="rect">
            <a:avLst/>
          </a:prstGeom>
          <a:noFill/>
          <a:ln w="9525">
            <a:noFill/>
            <a:miter lim="800000"/>
            <a:headEnd/>
            <a:tailEnd/>
          </a:ln>
        </p:spPr>
        <p:txBody>
          <a:bodyPr/>
          <a:lstStyle/>
          <a:p>
            <a:pPr algn="ctr" eaLnBrk="0" hangingPunct="0">
              <a:lnSpc>
                <a:spcPct val="8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Logistics: </a:t>
            </a:r>
          </a:p>
          <a:p>
            <a:pPr algn="ctr" eaLnBrk="0" hangingPunct="0">
              <a:lnSpc>
                <a:spcPct val="80000"/>
              </a:lnSpc>
              <a:defRPr/>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Warehousing, Transportation, &amp; Reverse Logistics</a:t>
            </a:r>
          </a:p>
        </p:txBody>
      </p:sp>
      <p:grpSp>
        <p:nvGrpSpPr>
          <p:cNvPr id="16" name="Group 15"/>
          <p:cNvGrpSpPr/>
          <p:nvPr/>
        </p:nvGrpSpPr>
        <p:grpSpPr>
          <a:xfrm>
            <a:off x="1175135" y="4763127"/>
            <a:ext cx="6863964" cy="2027140"/>
            <a:chOff x="1175135" y="4763127"/>
            <a:chExt cx="6863964" cy="2027140"/>
          </a:xfrm>
        </p:grpSpPr>
        <p:pic>
          <p:nvPicPr>
            <p:cNvPr id="17" name="Picture 16"/>
            <p:cNvPicPr/>
            <p:nvPr/>
          </p:nvPicPr>
          <p:blipFill rotWithShape="1">
            <a:blip r:embed="rId5">
              <a:extLst>
                <a:ext uri="{28A0092B-C50C-407E-A947-70E740481C1C}">
                  <a14:useLocalDpi xmlns:a14="http://schemas.microsoft.com/office/drawing/2010/main" val="0"/>
                </a:ext>
              </a:extLst>
            </a:blip>
            <a:srcRect l="1814" t="77132" r="36128" b="6447"/>
            <a:stretch/>
          </p:blipFill>
          <p:spPr bwMode="auto">
            <a:xfrm>
              <a:off x="4055532" y="6311900"/>
              <a:ext cx="3983567" cy="478367"/>
            </a:xfrm>
            <a:prstGeom prst="rect">
              <a:avLst/>
            </a:prstGeom>
            <a:noFill/>
            <a:ln>
              <a:noFill/>
            </a:ln>
          </p:spPr>
        </p:pic>
        <p:grpSp>
          <p:nvGrpSpPr>
            <p:cNvPr id="18" name="Group 17"/>
            <p:cNvGrpSpPr/>
            <p:nvPr/>
          </p:nvGrpSpPr>
          <p:grpSpPr>
            <a:xfrm>
              <a:off x="1175135" y="4763127"/>
              <a:ext cx="6804698" cy="1983313"/>
              <a:chOff x="1477953" y="4689727"/>
              <a:chExt cx="6804698" cy="1983313"/>
            </a:xfrm>
          </p:grpSpPr>
          <p:pic>
            <p:nvPicPr>
              <p:cNvPr id="19" name="Picture 18"/>
              <p:cNvPicPr>
                <a:picLocks noChangeAspect="1"/>
              </p:cNvPicPr>
              <p:nvPr/>
            </p:nvPicPr>
            <p:blipFill rotWithShape="1">
              <a:blip r:embed="rId6"/>
              <a:srcRect l="10287" t="9658" r="36829" b="19231"/>
              <a:stretch/>
            </p:blipFill>
            <p:spPr>
              <a:xfrm>
                <a:off x="1477953" y="4762559"/>
                <a:ext cx="2525876" cy="1910481"/>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sp>
            <p:nvSpPr>
              <p:cNvPr id="20" name="Rectangle 2"/>
              <p:cNvSpPr>
                <a:spLocks noChangeArrowheads="1"/>
              </p:cNvSpPr>
              <p:nvPr/>
            </p:nvSpPr>
            <p:spPr bwMode="auto">
              <a:xfrm>
                <a:off x="4317321" y="4689727"/>
                <a:ext cx="3965330" cy="1524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William McLaury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Associate Professor of Professional Practice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Director, SCM Undergraduate Program – New Brunswick</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Department of Supply Chain Management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Rutgers Business School</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 Rockafeller Road, Rm. 3134, Piscataway, NJ 08854</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Tel:</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848-445-9217 | </a:t>
                </a: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a:t>
                </a:r>
                <a:r>
                  <a:rPr kumimoji="0" lang="en-US" altLang="en-US" sz="1000" b="0" i="0" u="none" strike="noStrike" cap="none" normalizeH="0" baseline="0" dirty="0">
                    <a:ln>
                      <a:noFill/>
                    </a:ln>
                    <a:solidFill>
                      <a:srgbClr val="1F497D"/>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000" b="0" i="0" u="none" strike="noStrike" cap="none" normalizeH="0" baseline="0" dirty="0">
                    <a:ln>
                      <a:noFill/>
                    </a:ln>
                    <a:solidFill>
                      <a:srgbClr val="923222"/>
                    </a:solidFill>
                    <a:effectLst/>
                    <a:latin typeface="Calibri" panose="020F0502020204030204" pitchFamily="34" charset="0"/>
                    <a:ea typeface="Times New Roman" panose="02020603050405020304" pitchFamily="18" charset="0"/>
                    <a:cs typeface="Calibri" panose="020F0502020204030204" pitchFamily="34" charset="0"/>
                  </a:rPr>
                  <a:t>wmclaury@business.rutgers.edu</a:t>
                </a:r>
                <a:endParaRPr kumimoji="0" lang="en-US" altLang="en-US" sz="1000" b="0" i="0" u="none" strike="noStrike" cap="none" normalizeH="0" baseline="0" dirty="0">
                  <a:ln>
                    <a:noFill/>
                  </a:ln>
                  <a:solidFill>
                    <a:srgbClr val="92322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Website:</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000" b="0" i="0" u="none" strike="noStrike" cap="none" normalizeH="0" baseline="0" dirty="0">
                    <a:ln>
                      <a:noFill/>
                    </a:ln>
                    <a:solidFill>
                      <a:srgbClr val="923222"/>
                    </a:solidFill>
                    <a:effectLst/>
                    <a:latin typeface="Calibri" panose="020F0502020204030204" pitchFamily="34" charset="0"/>
                    <a:ea typeface="Times New Roman" panose="02020603050405020304" pitchFamily="18" charset="0"/>
                    <a:cs typeface="Calibri" panose="020F0502020204030204" pitchFamily="34" charset="0"/>
                  </a:rPr>
                  <a:t>http://www.business.rutgers.edu/faculty/william-mclaury</a:t>
                </a:r>
                <a:endParaRPr kumimoji="0" lang="en-US" altLang="en-US" sz="1000" b="0" i="0" u="none" strike="noStrike" cap="none" normalizeH="0" baseline="0" dirty="0">
                  <a:ln>
                    <a:noFill/>
                  </a:ln>
                  <a:solidFill>
                    <a:srgbClr val="923222"/>
                  </a:solidFill>
                  <a:effectLst/>
                  <a:latin typeface="Arial" panose="020B0604020202020204" pitchFamily="34" charset="0"/>
                </a:endParaRPr>
              </a:p>
            </p:txBody>
          </p:sp>
        </p:grpSp>
      </p:grpSp>
    </p:spTree>
    <p:custDataLst>
      <p:tags r:id="rId1"/>
    </p:custDataLst>
    <p:extLst>
      <p:ext uri="{BB962C8B-B14F-4D97-AF65-F5344CB8AC3E}">
        <p14:creationId xmlns:p14="http://schemas.microsoft.com/office/powerpoint/2010/main" val="4048909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867400"/>
          </a:xfrm>
        </p:spPr>
        <p:txBody>
          <a:bodyPr/>
          <a:lstStyle/>
          <a:p>
            <a:pPr marL="0" indent="0">
              <a:spcBef>
                <a:spcPts val="600"/>
              </a:spcBef>
              <a:spcAft>
                <a:spcPts val="600"/>
              </a:spcAft>
              <a:buClr>
                <a:srgbClr val="923222"/>
              </a:buClr>
              <a:buSzPct val="115000"/>
              <a:buNone/>
            </a:pPr>
            <a:r>
              <a:rPr lang="en-US" sz="2400" dirty="0">
                <a:latin typeface="Calibri" panose="020F0502020204030204" pitchFamily="34" charset="0"/>
              </a:rPr>
              <a:t>A business that provides storage and related warehouse functions  to companies on a short or long-term basis, generally on a month-to-month basis for a fee.  </a:t>
            </a:r>
          </a:p>
          <a:p>
            <a:pPr marL="457200" indent="-228600">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Own their own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equipment</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000" dirty="0">
                <a:latin typeface="Calibri" panose="020F0502020204030204" pitchFamily="34" charset="0"/>
              </a:rPr>
              <a:t>and hire their own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staff</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000" dirty="0">
                <a:latin typeface="Calibri" panose="020F0502020204030204" pitchFamily="34" charset="0"/>
              </a:rPr>
              <a:t>to manage the facility. </a:t>
            </a:r>
          </a:p>
          <a:p>
            <a:pPr marL="457200" indent="-228600">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Fees are typically a combination of a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monthly storage fee</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000" dirty="0">
                <a:latin typeface="Calibri" panose="020F0502020204030204" pitchFamily="34" charset="0"/>
              </a:rPr>
              <a:t>plus a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pallet-in fee </a:t>
            </a:r>
            <a:r>
              <a:rPr lang="en-US" sz="2000" dirty="0">
                <a:latin typeface="Calibri" panose="020F0502020204030204" pitchFamily="34" charset="0"/>
              </a:rPr>
              <a:t>and a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pallet-out fee</a:t>
            </a:r>
            <a:r>
              <a:rPr lang="en-US" sz="2000" dirty="0">
                <a:latin typeface="Calibri" panose="020F0502020204030204" pitchFamily="34" charset="0"/>
              </a:rPr>
              <a:t>.   </a:t>
            </a:r>
          </a:p>
          <a:p>
            <a:pPr marL="914400" lvl="1" indent="-457200">
              <a:spcBef>
                <a:spcPts val="600"/>
              </a:spcBef>
              <a:spcAft>
                <a:spcPts val="600"/>
              </a:spcAft>
              <a:buClr>
                <a:srgbClr val="923222"/>
              </a:buClr>
              <a:buSzPct val="115000"/>
              <a:buFont typeface="Calibri" panose="020F0502020204030204" pitchFamily="34" charset="0"/>
              <a:buChar char="—"/>
            </a:pPr>
            <a:r>
              <a:rPr lang="en-US" sz="2000" dirty="0">
                <a:latin typeface="Calibri" panose="020F0502020204030204" pitchFamily="34" charset="0"/>
              </a:rPr>
              <a:t>Fees will vary based on what is being stored and/or based on:  </a:t>
            </a:r>
          </a:p>
          <a:p>
            <a:pPr marL="1371600" lvl="3">
              <a:spcBef>
                <a:spcPts val="600"/>
              </a:spcBef>
              <a:spcAft>
                <a:spcPts val="600"/>
              </a:spcAft>
              <a:buClr>
                <a:srgbClr val="923222"/>
              </a:buClr>
              <a:buSzPct val="115000"/>
              <a:buFont typeface="Arial" panose="020B0604020202020204" pitchFamily="34" charset="0"/>
              <a:buChar char="•"/>
            </a:pPr>
            <a:r>
              <a:rPr lang="en-US" sz="2000" dirty="0">
                <a:solidFill>
                  <a:schemeClr val="tx1"/>
                </a:solidFill>
                <a:latin typeface="Calibri" panose="020F0502020204030204" pitchFamily="34" charset="0"/>
              </a:rPr>
              <a:t>Size and weight of the pallets</a:t>
            </a:r>
          </a:p>
          <a:p>
            <a:pPr marL="1371600" lvl="3">
              <a:spcBef>
                <a:spcPts val="600"/>
              </a:spcBef>
              <a:spcAft>
                <a:spcPts val="600"/>
              </a:spcAft>
              <a:buClr>
                <a:srgbClr val="923222"/>
              </a:buClr>
              <a:buSzPct val="115000"/>
              <a:buFont typeface="Arial" panose="020B0604020202020204" pitchFamily="34" charset="0"/>
              <a:buChar char="•"/>
            </a:pPr>
            <a:r>
              <a:rPr lang="en-US" sz="2000" dirty="0">
                <a:solidFill>
                  <a:schemeClr val="tx1"/>
                </a:solidFill>
                <a:latin typeface="Calibri" panose="020F0502020204030204" pitchFamily="34" charset="0"/>
              </a:rPr>
              <a:t>If they can be stacked</a:t>
            </a:r>
          </a:p>
          <a:p>
            <a:pPr marL="1371600" lvl="3">
              <a:spcBef>
                <a:spcPts val="600"/>
              </a:spcBef>
              <a:spcAft>
                <a:spcPts val="600"/>
              </a:spcAft>
              <a:buClr>
                <a:srgbClr val="923222"/>
              </a:buClr>
              <a:buSzPct val="115000"/>
              <a:buFont typeface="Arial" panose="020B0604020202020204" pitchFamily="34" charset="0"/>
              <a:buChar char="•"/>
            </a:pPr>
            <a:r>
              <a:rPr lang="en-US" sz="2000" dirty="0">
                <a:solidFill>
                  <a:schemeClr val="tx1"/>
                </a:solidFill>
                <a:latin typeface="Calibri" panose="020F0502020204030204" pitchFamily="34" charset="0"/>
              </a:rPr>
              <a:t>How fragile the product is</a:t>
            </a:r>
          </a:p>
          <a:p>
            <a:pPr marL="1371600" lvl="3">
              <a:spcBef>
                <a:spcPts val="600"/>
              </a:spcBef>
              <a:spcAft>
                <a:spcPts val="600"/>
              </a:spcAft>
              <a:buClr>
                <a:srgbClr val="923222"/>
              </a:buClr>
              <a:buSzPct val="115000"/>
              <a:buFont typeface="Arial" panose="020B0604020202020204" pitchFamily="34" charset="0"/>
              <a:buChar char="•"/>
            </a:pPr>
            <a:r>
              <a:rPr lang="en-US" sz="2000" dirty="0">
                <a:solidFill>
                  <a:schemeClr val="tx1"/>
                </a:solidFill>
                <a:latin typeface="Calibri" panose="020F0502020204030204" pitchFamily="34" charset="0"/>
              </a:rPr>
              <a:t>Value of goods (risk of theft) </a:t>
            </a:r>
          </a:p>
          <a:p>
            <a:pPr marL="1371600" lvl="3">
              <a:spcBef>
                <a:spcPts val="600"/>
              </a:spcBef>
              <a:spcAft>
                <a:spcPts val="600"/>
              </a:spcAft>
              <a:buClr>
                <a:srgbClr val="923222"/>
              </a:buClr>
              <a:buSzPct val="115000"/>
              <a:buFont typeface="Arial" panose="020B0604020202020204" pitchFamily="34" charset="0"/>
              <a:buChar char="•"/>
            </a:pPr>
            <a:r>
              <a:rPr lang="en-US" sz="2000" dirty="0">
                <a:solidFill>
                  <a:schemeClr val="tx1"/>
                </a:solidFill>
                <a:latin typeface="Calibri" panose="020F0502020204030204" pitchFamily="34" charset="0"/>
              </a:rPr>
              <a:t>Hazards associated with the goods</a:t>
            </a:r>
          </a:p>
          <a:p>
            <a:pPr marL="914400" lvl="1" indent="-457200">
              <a:spcBef>
                <a:spcPts val="600"/>
              </a:spcBef>
              <a:spcAft>
                <a:spcPts val="600"/>
              </a:spcAft>
              <a:buClr>
                <a:srgbClr val="923222"/>
              </a:buClr>
              <a:buSzPct val="115000"/>
              <a:buFont typeface="Calibri" panose="020F0502020204030204" pitchFamily="34" charset="0"/>
              <a:buChar char="—"/>
            </a:pPr>
            <a:r>
              <a:rPr lang="en-US" sz="2000" dirty="0">
                <a:latin typeface="Calibri" panose="020F0502020204030204" pitchFamily="34" charset="0"/>
              </a:rPr>
              <a:t>They may also have some document fees and account management fees. </a:t>
            </a:r>
          </a:p>
        </p:txBody>
      </p:sp>
      <p:sp>
        <p:nvSpPr>
          <p:cNvPr id="5" name="Rectangle 4"/>
          <p:cNvSpPr>
            <a:spLocks noGrp="1" noChangeArrowheads="1"/>
          </p:cNvSpPr>
          <p:nvPr>
            <p:ph type="title" idx="4294967295"/>
          </p:nvPr>
        </p:nvSpPr>
        <p:spPr>
          <a:xfrm>
            <a:off x="228600" y="132599"/>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Public 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6" name="TextBox 5"/>
          <p:cNvSpPr txBox="1"/>
          <p:nvPr/>
        </p:nvSpPr>
        <p:spPr>
          <a:xfrm>
            <a:off x="5132761" y="4711700"/>
            <a:ext cx="3782639" cy="40011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none" rtlCol="0">
            <a:spAutoFit/>
          </a:bodyPr>
          <a:lstStyle>
            <a:defPPr>
              <a:defRPr lang="en-US"/>
            </a:defPPr>
            <a:lvl1pPr>
              <a:defRPr sz="2000" b="1">
                <a:latin typeface="Calibri" panose="020F0502020204030204" pitchFamily="34" charset="0"/>
              </a:defRPr>
            </a:lvl1pPr>
          </a:lstStyle>
          <a:p>
            <a:r>
              <a:rPr lang="en-US" dirty="0"/>
              <a:t>Think of it as a hotel for inventory</a:t>
            </a:r>
          </a:p>
        </p:txBody>
      </p:sp>
      <p:sp>
        <p:nvSpPr>
          <p:cNvPr id="7" name="Slide Number Placeholder 6"/>
          <p:cNvSpPr>
            <a:spLocks noGrp="1"/>
          </p:cNvSpPr>
          <p:nvPr>
            <p:ph type="sldNum" sz="quarter" idx="4"/>
          </p:nvPr>
        </p:nvSpPr>
        <p:spPr/>
        <p:txBody>
          <a:bodyPr/>
          <a:lstStyle/>
          <a:p>
            <a:fld id="{E66AA3EA-0569-43EF-BBA3-83FDB109D582}" type="slidenum">
              <a:rPr lang="en-US" smtClean="0"/>
              <a:pPr/>
              <a:t>10</a:t>
            </a:fld>
            <a:endParaRPr lang="en-US" dirty="0"/>
          </a:p>
        </p:txBody>
      </p:sp>
    </p:spTree>
    <p:extLst>
      <p:ext uri="{BB962C8B-B14F-4D97-AF65-F5344CB8AC3E}">
        <p14:creationId xmlns:p14="http://schemas.microsoft.com/office/powerpoint/2010/main" val="2565297241"/>
      </p:ext>
    </p:extLst>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198" t="2099" r="2593" b="9013"/>
          <a:stretch/>
        </p:blipFill>
        <p:spPr>
          <a:xfrm>
            <a:off x="5232400" y="3390899"/>
            <a:ext cx="3606800" cy="3200401"/>
          </a:xfrm>
          <a:prstGeom prst="rect">
            <a:avLst/>
          </a:prstGeom>
        </p:spPr>
      </p:pic>
      <p:sp>
        <p:nvSpPr>
          <p:cNvPr id="37891"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Public </a:t>
            </a:r>
            <a:r>
              <a:rPr lang="en-US" altLang="en-US" sz="3200" kern="1200" dirty="0">
                <a:effectLst>
                  <a:outerShdw blurRad="38100" dist="38100" dir="2700000" algn="tl">
                    <a:srgbClr val="C0C0C0"/>
                  </a:outerShdw>
                </a:effectLst>
                <a:latin typeface="Calibri" panose="020F0502020204030204" pitchFamily="34" charset="0"/>
                <a:cs typeface="Arial" charset="0"/>
              </a:rPr>
              <a:t>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6" name="Rectangle 3"/>
          <p:cNvSpPr txBox="1">
            <a:spLocks noChangeArrowheads="1"/>
          </p:cNvSpPr>
          <p:nvPr/>
        </p:nvSpPr>
        <p:spPr bwMode="auto">
          <a:xfrm>
            <a:off x="228601" y="914400"/>
            <a:ext cx="5105400" cy="5143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600"/>
              </a:spcBef>
              <a:spcAft>
                <a:spcPts val="600"/>
              </a:spcAft>
              <a:buClr>
                <a:srgbClr val="923222"/>
              </a:buClr>
              <a:buSzPct val="115000"/>
              <a:buNone/>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No capital investment or property taxes</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Flexibility:</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Can be short or long term contract</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For seasonal products</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Add storage capacity even on short notice</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Lower costs and reduced risk</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Access to special features and services:</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Temperature-controlled storage</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Customer Service, Inventory Ordering, etc.</a:t>
            </a:r>
          </a:p>
          <a:p>
            <a:pPr marL="914400" lvl="2" indent="-338138">
              <a:spcBef>
                <a:spcPts val="600"/>
              </a:spcBef>
              <a:spcAft>
                <a:spcPts val="600"/>
              </a:spcAft>
              <a:buClr>
                <a:srgbClr val="923222"/>
              </a:buClr>
              <a:buSzPct val="115000"/>
              <a:buFont typeface="Calibri" panose="020F0502020204030204" pitchFamily="34" charset="0"/>
              <a:buChar char="—"/>
            </a:pPr>
            <a:r>
              <a:rPr lang="en-US" altLang="en-US" sz="1800" dirty="0">
                <a:latin typeface="Calibri" panose="020F0502020204030204" pitchFamily="34" charset="0"/>
                <a:ea typeface="ＭＳ Ｐゴシック" panose="020B0600070205080204" pitchFamily="34" charset="-128"/>
              </a:rPr>
              <a:t>Office space for customer’s sales, accounting, etc.</a:t>
            </a:r>
          </a:p>
        </p:txBody>
      </p:sp>
      <p:sp>
        <p:nvSpPr>
          <p:cNvPr id="4" name="Rectangle 3"/>
          <p:cNvSpPr/>
          <p:nvPr/>
        </p:nvSpPr>
        <p:spPr>
          <a:xfrm>
            <a:off x="5295901" y="914400"/>
            <a:ext cx="3619500" cy="2548390"/>
          </a:xfrm>
          <a:prstGeom prst="rect">
            <a:avLst/>
          </a:prstGeom>
        </p:spPr>
        <p:txBody>
          <a:bodyPr wrap="square">
            <a:spAutoFit/>
          </a:bodyPr>
          <a:lstStyle/>
          <a:p>
            <a:pPr marL="4763" lvl="1" eaLnBrk="0" hangingPunct="0">
              <a:lnSpc>
                <a:spcPct val="90000"/>
              </a:lnSpc>
              <a:spcBef>
                <a:spcPts val="600"/>
              </a:spcBef>
              <a:spcAft>
                <a:spcPts val="600"/>
              </a:spcAft>
              <a:buClr>
                <a:srgbClr val="923222"/>
              </a:buClr>
              <a:buSzPct val="115000"/>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Disadvantages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eaLnBrk="0" hangingPunct="0">
              <a:lnSpc>
                <a:spcPct val="90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rPr>
              <a:t>Potential for incompatible computer systems </a:t>
            </a:r>
          </a:p>
          <a:p>
            <a:pPr marL="347663" lvl="1" indent="-342900" eaLnBrk="0" hangingPunct="0">
              <a:lnSpc>
                <a:spcPct val="90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rPr>
              <a:t>Specialized services may not be what is required/needed </a:t>
            </a:r>
          </a:p>
          <a:p>
            <a:pPr marL="347663" lvl="1" indent="-342900" eaLnBrk="0" hangingPunct="0">
              <a:lnSpc>
                <a:spcPct val="90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ＭＳ Ｐゴシック" panose="020B0600070205080204" pitchFamily="34" charset="-128"/>
              </a:rPr>
              <a:t>Space may not be available when/where needed</a:t>
            </a:r>
          </a:p>
        </p:txBody>
      </p:sp>
      <p:sp>
        <p:nvSpPr>
          <p:cNvPr id="5" name="Slide Number Placeholder 4"/>
          <p:cNvSpPr>
            <a:spLocks noGrp="1"/>
          </p:cNvSpPr>
          <p:nvPr>
            <p:ph type="sldNum" sz="quarter" idx="4"/>
          </p:nvPr>
        </p:nvSpPr>
        <p:spPr/>
        <p:txBody>
          <a:bodyPr/>
          <a:lstStyle/>
          <a:p>
            <a:fld id="{E66AA3EA-0569-43EF-BBA3-83FDB109D582}" type="slidenum">
              <a:rPr lang="en-US" smtClean="0"/>
              <a:pPr/>
              <a:t>11</a:t>
            </a:fld>
            <a:endParaRPr lang="en-US" dirty="0"/>
          </a:p>
        </p:txBody>
      </p:sp>
    </p:spTree>
    <p:extLst>
      <p:ext uri="{BB962C8B-B14F-4D97-AF65-F5344CB8AC3E}">
        <p14:creationId xmlns:p14="http://schemas.microsoft.com/office/powerpoint/2010/main" val="2523722604"/>
      </p:ext>
    </p:extLst>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l="4390" t="4964" r="10401" b="21631"/>
          <a:stretch/>
        </p:blipFill>
        <p:spPr>
          <a:xfrm>
            <a:off x="4185714" y="2912534"/>
            <a:ext cx="4958286" cy="3945466"/>
          </a:xfrm>
        </p:spPr>
      </p:pic>
      <p:sp>
        <p:nvSpPr>
          <p:cNvPr id="5"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Contract </a:t>
            </a:r>
            <a:r>
              <a:rPr lang="en-US" altLang="en-US" sz="3200" kern="1200" dirty="0">
                <a:effectLst>
                  <a:outerShdw blurRad="38100" dist="38100" dir="2700000" algn="tl">
                    <a:srgbClr val="C0C0C0"/>
                  </a:outerShdw>
                </a:effectLst>
                <a:latin typeface="Calibri" panose="020F0502020204030204" pitchFamily="34" charset="0"/>
                <a:cs typeface="Arial" charset="0"/>
              </a:rPr>
              <a:t>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6" name="Rectangle 5"/>
          <p:cNvSpPr/>
          <p:nvPr/>
        </p:nvSpPr>
        <p:spPr>
          <a:xfrm>
            <a:off x="228600" y="914400"/>
            <a:ext cx="8686800" cy="830997"/>
          </a:xfrm>
          <a:prstGeom prst="rect">
            <a:avLst/>
          </a:prstGeom>
        </p:spPr>
        <p:txBody>
          <a:bodyPr wrap="square">
            <a:spAutoFit/>
          </a:bodyPr>
          <a:lstStyle/>
          <a:p>
            <a:pPr>
              <a:spcBef>
                <a:spcPts val="600"/>
              </a:spcBef>
              <a:spcAft>
                <a:spcPts val="600"/>
              </a:spcAft>
              <a:buClr>
                <a:srgbClr val="923222"/>
              </a:buClr>
              <a:buSzPct val="115000"/>
            </a:pPr>
            <a:r>
              <a:rPr lang="en-US" dirty="0">
                <a:latin typeface="Calibri" panose="020F0502020204030204" pitchFamily="34" charset="0"/>
              </a:rPr>
              <a:t>A variation of public warehousing that handles the shipping, receiving, and storage of goods on a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contract basis</a:t>
            </a:r>
            <a:r>
              <a:rPr 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dirty="0">
                <a:latin typeface="Calibri" panose="020F0502020204030204" pitchFamily="34" charset="0"/>
              </a:rPr>
              <a:t>for a fee.</a:t>
            </a:r>
            <a:endParaRPr lang="en-US" u="sng" dirty="0">
              <a:latin typeface="Calibri" panose="020F0502020204030204" pitchFamily="34" charset="0"/>
            </a:endParaRPr>
          </a:p>
        </p:txBody>
      </p:sp>
      <p:sp>
        <p:nvSpPr>
          <p:cNvPr id="7" name="Rectangle 6"/>
          <p:cNvSpPr/>
          <p:nvPr/>
        </p:nvSpPr>
        <p:spPr>
          <a:xfrm>
            <a:off x="228600" y="2789935"/>
            <a:ext cx="4859867" cy="707886"/>
          </a:xfrm>
          <a:prstGeom prst="rect">
            <a:avLst/>
          </a:prstGeom>
        </p:spPr>
        <p:txBody>
          <a:bodyPr wrap="square">
            <a:spAutoFit/>
          </a:bodyPr>
          <a:lstStyle/>
          <a:p>
            <a:pPr marL="342900" indent="-342900">
              <a:spcBef>
                <a:spcPts val="12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rPr>
              <a:t>Usually requires a client to commit to services for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years rather than months</a:t>
            </a:r>
          </a:p>
        </p:txBody>
      </p:sp>
      <p:sp>
        <p:nvSpPr>
          <p:cNvPr id="8" name="Rectangle 7"/>
          <p:cNvSpPr/>
          <p:nvPr/>
        </p:nvSpPr>
        <p:spPr>
          <a:xfrm>
            <a:off x="228600" y="3811131"/>
            <a:ext cx="4000500" cy="2246769"/>
          </a:xfrm>
          <a:prstGeom prst="rect">
            <a:avLst/>
          </a:prstGeom>
        </p:spPr>
        <p:txBody>
          <a:bodyPr wrap="square">
            <a:spAutoFit/>
          </a:bodyPr>
          <a:lstStyle/>
          <a:p>
            <a:pPr marL="342900" indent="-342900">
              <a:spcBef>
                <a:spcPts val="12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rPr>
              <a:t>The fee structure may be fixed cost, cost-plus, or a combination of both. </a:t>
            </a:r>
            <a:endParaRPr lang="en-US" sz="1800" dirty="0">
              <a:latin typeface="Calibri" panose="020F0502020204030204" pitchFamily="34" charset="0"/>
            </a:endParaRPr>
          </a:p>
          <a:p>
            <a:pPr marL="342900" indent="-342900">
              <a:spcBef>
                <a:spcPts val="12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rPr>
              <a:t>The company providing the  space handles the employees, equipment, and maintenance.</a:t>
            </a:r>
          </a:p>
        </p:txBody>
      </p:sp>
      <p:sp>
        <p:nvSpPr>
          <p:cNvPr id="3" name="Rectangle 2"/>
          <p:cNvSpPr/>
          <p:nvPr/>
        </p:nvSpPr>
        <p:spPr>
          <a:xfrm>
            <a:off x="228600" y="1838235"/>
            <a:ext cx="8686800" cy="707886"/>
          </a:xfrm>
          <a:prstGeom prst="rect">
            <a:avLst/>
          </a:prstGeom>
        </p:spPr>
        <p:txBody>
          <a:bodyPr wrap="square">
            <a:spAutoFit/>
          </a:bodyPr>
          <a:lstStyle/>
          <a:p>
            <a:pPr marL="342900" indent="-342900">
              <a:spcBef>
                <a:spcPts val="12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rPr>
              <a:t>The contract can be for an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entire building</a:t>
            </a:r>
            <a:r>
              <a:rPr lang="en-US" sz="2000" dirty="0">
                <a:latin typeface="Calibri" panose="020F0502020204030204" pitchFamily="34" charset="0"/>
              </a:rPr>
              <a:t>, or for a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defined portion</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000" dirty="0">
                <a:latin typeface="Calibri" panose="020F0502020204030204" pitchFamily="34" charset="0"/>
              </a:rPr>
              <a:t>within a building.  </a:t>
            </a:r>
          </a:p>
        </p:txBody>
      </p:sp>
      <p:sp>
        <p:nvSpPr>
          <p:cNvPr id="10" name="TextBox 9"/>
          <p:cNvSpPr txBox="1"/>
          <p:nvPr/>
        </p:nvSpPr>
        <p:spPr>
          <a:xfrm>
            <a:off x="3593559" y="2341032"/>
            <a:ext cx="5321841" cy="40011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none" rtlCol="0">
            <a:spAutoFit/>
          </a:bodyPr>
          <a:lstStyle>
            <a:defPPr>
              <a:defRPr lang="en-US"/>
            </a:defPPr>
            <a:lvl1pPr>
              <a:defRPr sz="2000" b="1">
                <a:latin typeface="Calibri" panose="020F0502020204030204" pitchFamily="34" charset="0"/>
              </a:defRPr>
            </a:lvl1pPr>
          </a:lstStyle>
          <a:p>
            <a:r>
              <a:rPr lang="en-US" dirty="0"/>
              <a:t>Think of it as renting an apartment for inventory</a:t>
            </a:r>
          </a:p>
        </p:txBody>
      </p:sp>
      <p:sp>
        <p:nvSpPr>
          <p:cNvPr id="11" name="Slide Number Placeholder 10"/>
          <p:cNvSpPr>
            <a:spLocks noGrp="1"/>
          </p:cNvSpPr>
          <p:nvPr>
            <p:ph type="sldNum" sz="quarter" idx="4"/>
          </p:nvPr>
        </p:nvSpPr>
        <p:spPr/>
        <p:txBody>
          <a:bodyPr/>
          <a:lstStyle/>
          <a:p>
            <a:fld id="{E66AA3EA-0569-43EF-BBA3-83FDB109D582}" type="slidenum">
              <a:rPr lang="en-US" smtClean="0"/>
              <a:pPr/>
              <a:t>12</a:t>
            </a:fld>
            <a:endParaRPr lang="en-US" dirty="0"/>
          </a:p>
        </p:txBody>
      </p:sp>
    </p:spTree>
    <p:extLst>
      <p:ext uri="{BB962C8B-B14F-4D97-AF65-F5344CB8AC3E}">
        <p14:creationId xmlns:p14="http://schemas.microsoft.com/office/powerpoint/2010/main" val="1109369012"/>
      </p:ext>
    </p:extLst>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674" y="1862668"/>
            <a:ext cx="4214793" cy="3759200"/>
          </a:xfrm>
          <a:prstGeom prst="rect">
            <a:avLst/>
          </a:prstGeom>
        </p:spPr>
      </p:pic>
      <p:sp>
        <p:nvSpPr>
          <p:cNvPr id="37891"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cs typeface="Arial" charset="0"/>
              </a:rPr>
              <a:t>Contract 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6" name="Rectangle 3"/>
          <p:cNvSpPr txBox="1">
            <a:spLocks noChangeArrowheads="1"/>
          </p:cNvSpPr>
          <p:nvPr/>
        </p:nvSpPr>
        <p:spPr bwMode="auto">
          <a:xfrm>
            <a:off x="228600" y="914401"/>
            <a:ext cx="8686800" cy="82973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1200"/>
              </a:spcBef>
              <a:spcAft>
                <a:spcPts val="1200"/>
              </a:spcAft>
              <a:buClr>
                <a:srgbClr val="923222"/>
              </a:buClr>
              <a:buSzPct val="115000"/>
              <a:buNone/>
            </a:pPr>
            <a:r>
              <a:rPr lang="en-US" altLang="en-US" dirty="0">
                <a:latin typeface="Calibri" panose="020F0502020204030204" pitchFamily="34" charset="0"/>
                <a:ea typeface="ＭＳ Ｐゴシック" panose="020B0600070205080204" pitchFamily="34" charset="-128"/>
              </a:rPr>
              <a:t>Many of the advantages and disadvantages of a public warehouse also apply to contract warehousing.</a:t>
            </a:r>
            <a:endParaRPr lang="en-US" altLang="en-US" sz="2000" dirty="0">
              <a:latin typeface="Calibri" panose="020F0502020204030204" pitchFamily="34" charset="0"/>
              <a:ea typeface="ＭＳ Ｐゴシック" panose="020B0600070205080204" pitchFamily="34" charset="-128"/>
            </a:endParaRPr>
          </a:p>
        </p:txBody>
      </p:sp>
      <p:sp>
        <p:nvSpPr>
          <p:cNvPr id="5" name="Rectangle 3"/>
          <p:cNvSpPr txBox="1">
            <a:spLocks noChangeArrowheads="1"/>
          </p:cNvSpPr>
          <p:nvPr/>
        </p:nvSpPr>
        <p:spPr bwMode="auto">
          <a:xfrm>
            <a:off x="228600" y="1905000"/>
            <a:ext cx="4995333" cy="309033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1200"/>
              </a:spcBef>
              <a:spcAft>
                <a:spcPts val="0"/>
              </a:spcAft>
              <a:buClr>
                <a:srgbClr val="923222"/>
              </a:buClr>
              <a:buSzPct val="115000"/>
              <a:buNone/>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Services</a:t>
            </a:r>
            <a:r>
              <a:rPr lang="en-US" altLang="en-US" sz="2000" dirty="0">
                <a:latin typeface="Calibri" panose="020F0502020204030204" pitchFamily="34" charset="0"/>
                <a:ea typeface="ＭＳ Ｐゴシック" panose="020B0600070205080204" pitchFamily="34" charset="-128"/>
              </a:rPr>
              <a:t>: client can obtain specialized services tailor-made to suit their needs. </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Cost</a:t>
            </a:r>
            <a:r>
              <a:rPr lang="en-US" altLang="en-US" sz="2000" dirty="0">
                <a:latin typeface="Calibri" panose="020F0502020204030204" pitchFamily="34" charset="0"/>
                <a:ea typeface="ＭＳ Ｐゴシック" panose="020B0600070205080204" pitchFamily="34" charset="-128"/>
              </a:rPr>
              <a:t>:  can be bundled in the contract and negotiated at a lower cost.</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Control</a:t>
            </a:r>
            <a:r>
              <a:rPr lang="en-US" altLang="en-US" sz="2000" dirty="0">
                <a:latin typeface="Calibri" panose="020F0502020204030204" pitchFamily="34" charset="0"/>
                <a:ea typeface="ＭＳ Ｐゴシック" panose="020B0600070205080204" pitchFamily="34" charset="-128"/>
              </a:rPr>
              <a:t>: contract warehousing offers a degree of control at a reasonable price</a:t>
            </a:r>
          </a:p>
        </p:txBody>
      </p:sp>
      <p:sp>
        <p:nvSpPr>
          <p:cNvPr id="7" name="Rectangle 3"/>
          <p:cNvSpPr txBox="1">
            <a:spLocks noChangeArrowheads="1"/>
          </p:cNvSpPr>
          <p:nvPr/>
        </p:nvSpPr>
        <p:spPr bwMode="auto">
          <a:xfrm>
            <a:off x="237067" y="5206999"/>
            <a:ext cx="8678333" cy="135636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lnSpc>
                <a:spcPct val="90000"/>
              </a:lnSpc>
              <a:spcBef>
                <a:spcPts val="1200"/>
              </a:spcBef>
              <a:spcAft>
                <a:spcPts val="1200"/>
              </a:spcAft>
              <a:buClr>
                <a:srgbClr val="923222"/>
              </a:buClr>
              <a:buSzPct val="115000"/>
              <a:buNone/>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Disadvantages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lnSpc>
                <a:spcPct val="90000"/>
              </a:lnSpc>
              <a:spcBef>
                <a:spcPts val="600"/>
              </a:spcBef>
              <a:spcAft>
                <a:spcPts val="0"/>
              </a:spcAft>
              <a:buClr>
                <a:srgbClr val="923222"/>
              </a:buClr>
              <a:buSzPct val="115000"/>
              <a:buFont typeface="Wingdings" panose="05000000000000000000" pitchFamily="2" charset="2"/>
              <a:buChar char="§"/>
            </a:pPr>
            <a:r>
              <a:rPr lang="en-US" sz="2000" u="sng" dirty="0">
                <a:latin typeface="Calibri" panose="020F0502020204030204" pitchFamily="34" charset="0"/>
                <a:ea typeface="ＭＳ Ｐゴシック" panose="020B0600070205080204" pitchFamily="34" charset="-128"/>
              </a:rPr>
              <a:t>Duration</a:t>
            </a:r>
            <a:r>
              <a:rPr lang="en-US" sz="2000" dirty="0">
                <a:latin typeface="Calibri" panose="020F0502020204030204" pitchFamily="34" charset="0"/>
                <a:ea typeface="ＭＳ Ｐゴシック" panose="020B0600070205080204" pitchFamily="34" charset="-128"/>
              </a:rPr>
              <a:t>:  The client company is expected to enter into a contract for a specific period of time; generally three years.</a:t>
            </a:r>
            <a:endParaRPr lang="en-US" altLang="en-US" sz="2000" dirty="0">
              <a:latin typeface="Calibri" panose="020F0502020204030204" pitchFamily="34" charset="0"/>
              <a:ea typeface="ＭＳ Ｐゴシック" panose="020B0600070205080204" pitchFamily="34" charset="-128"/>
            </a:endParaRPr>
          </a:p>
        </p:txBody>
      </p:sp>
      <p:sp>
        <p:nvSpPr>
          <p:cNvPr id="8" name="Slide Number Placeholder 7"/>
          <p:cNvSpPr>
            <a:spLocks noGrp="1"/>
          </p:cNvSpPr>
          <p:nvPr>
            <p:ph type="sldNum" sz="quarter" idx="4"/>
          </p:nvPr>
        </p:nvSpPr>
        <p:spPr/>
        <p:txBody>
          <a:bodyPr/>
          <a:lstStyle/>
          <a:p>
            <a:fld id="{E66AA3EA-0569-43EF-BBA3-83FDB109D582}" type="slidenum">
              <a:rPr lang="en-US" smtClean="0"/>
              <a:pPr/>
              <a:t>13</a:t>
            </a:fld>
            <a:endParaRPr lang="en-US" dirty="0"/>
          </a:p>
        </p:txBody>
      </p:sp>
    </p:spTree>
    <p:extLst>
      <p:ext uri="{BB962C8B-B14F-4D97-AF65-F5344CB8AC3E}">
        <p14:creationId xmlns:p14="http://schemas.microsoft.com/office/powerpoint/2010/main" val="3104932019"/>
      </p:ext>
    </p:extLst>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Private </a:t>
            </a:r>
            <a:r>
              <a:rPr lang="en-US" altLang="en-US" sz="3200" kern="1200" dirty="0">
                <a:effectLst>
                  <a:outerShdw blurRad="38100" dist="38100" dir="2700000" algn="tl">
                    <a:srgbClr val="C0C0C0"/>
                  </a:outerShdw>
                </a:effectLst>
                <a:latin typeface="Calibri" panose="020F0502020204030204" pitchFamily="34" charset="0"/>
                <a:cs typeface="Arial" charset="0"/>
              </a:rPr>
              <a:t>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36867" name="Rectangle 3"/>
          <p:cNvSpPr>
            <a:spLocks noGrp="1" noChangeArrowheads="1"/>
          </p:cNvSpPr>
          <p:nvPr>
            <p:ph type="body" idx="4294967295"/>
          </p:nvPr>
        </p:nvSpPr>
        <p:spPr>
          <a:xfrm>
            <a:off x="228600" y="914400"/>
            <a:ext cx="8686800" cy="3547533"/>
          </a:xfrm>
          <a:prstGeom prst="rect">
            <a:avLst/>
          </a:prstGeom>
        </p:spPr>
        <p:txBody>
          <a:bodyPr/>
          <a:lstStyle/>
          <a:p>
            <a:pPr marL="4763" lvl="1" indent="0">
              <a:spcBef>
                <a:spcPts val="600"/>
              </a:spcBef>
              <a:spcAft>
                <a:spcPts val="12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rPr>
              <a:t>A storage facility that is owned by the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company that owns the goods</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being stored in the facility.  </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Generally established by companies that have a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large volume</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or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highly valuable goods</a:t>
            </a:r>
            <a:r>
              <a:rPr lang="en-US" altLang="en-US" sz="2400" dirty="0">
                <a:latin typeface="Calibri" panose="020F0502020204030204" pitchFamily="34" charset="0"/>
                <a:ea typeface="ＭＳ Ｐゴシック" panose="020B0600070205080204" pitchFamily="34" charset="-128"/>
              </a:rPr>
              <a:t>, or the need for some type of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specialized storage or handling</a:t>
            </a:r>
            <a:r>
              <a:rPr lang="en-US" altLang="en-US" sz="2400" dirty="0">
                <a:latin typeface="Calibri" panose="020F0502020204030204" pitchFamily="34" charset="0"/>
                <a:ea typeface="ＭＳ Ｐゴシック" panose="020B0600070205080204" pitchFamily="34" charset="-128"/>
              </a:rPr>
              <a:t>.</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Can be operated as a separate division within a company</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Can be co-located on-site with manufacturing, or off-site.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31267"/>
            <a:ext cx="8686800" cy="2226733"/>
          </a:xfrm>
          <a:prstGeom prst="rect">
            <a:avLst/>
          </a:prstGeom>
        </p:spPr>
      </p:pic>
      <p:sp>
        <p:nvSpPr>
          <p:cNvPr id="7" name="TextBox 6"/>
          <p:cNvSpPr txBox="1"/>
          <p:nvPr/>
        </p:nvSpPr>
        <p:spPr>
          <a:xfrm>
            <a:off x="223795" y="4500033"/>
            <a:ext cx="4653005" cy="40011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sz="2000" b="1" dirty="0">
                <a:latin typeface="Calibri" panose="020F0502020204030204" pitchFamily="34" charset="0"/>
              </a:rPr>
              <a:t>Think of it as buying a house for inventory</a:t>
            </a:r>
          </a:p>
        </p:txBody>
      </p:sp>
      <p:sp>
        <p:nvSpPr>
          <p:cNvPr id="5" name="Slide Number Placeholder 4"/>
          <p:cNvSpPr>
            <a:spLocks noGrp="1"/>
          </p:cNvSpPr>
          <p:nvPr>
            <p:ph type="sldNum" sz="quarter" idx="4"/>
          </p:nvPr>
        </p:nvSpPr>
        <p:spPr/>
        <p:txBody>
          <a:bodyPr/>
          <a:lstStyle/>
          <a:p>
            <a:fld id="{E66AA3EA-0569-43EF-BBA3-83FDB109D582}" type="slidenum">
              <a:rPr lang="en-US" smtClean="0"/>
              <a:pPr/>
              <a:t>14</a:t>
            </a:fld>
            <a:endParaRPr lang="en-US" dirty="0"/>
          </a:p>
        </p:txBody>
      </p:sp>
    </p:spTree>
    <p:extLst>
      <p:ext uri="{BB962C8B-B14F-4D97-AF65-F5344CB8AC3E}">
        <p14:creationId xmlns:p14="http://schemas.microsoft.com/office/powerpoint/2010/main" val="4211815496"/>
      </p:ext>
    </p:extLst>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Types of Ownership: </a:t>
            </a:r>
            <a:r>
              <a:rPr lang="en-US" altLang="en-US" sz="3200" kern="1200" dirty="0">
                <a:effectLst>
                  <a:outerShdw blurRad="38100" dist="38100" dir="2700000" algn="tl">
                    <a:srgbClr val="C0C0C0"/>
                  </a:outerShdw>
                </a:effectLst>
                <a:latin typeface="Calibri" panose="020F0502020204030204" pitchFamily="34" charset="0"/>
                <a:cs typeface="Arial" charset="0"/>
              </a:rPr>
              <a:t>Private Warehouse</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a:t>
            </a:r>
            <a:endParaRPr lang="en-US" alt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6" name="Rectangle 3"/>
          <p:cNvSpPr txBox="1">
            <a:spLocks noChangeArrowheads="1"/>
          </p:cNvSpPr>
          <p:nvPr/>
        </p:nvSpPr>
        <p:spPr bwMode="auto">
          <a:xfrm>
            <a:off x="228600" y="914400"/>
            <a:ext cx="8686800" cy="5867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600"/>
              </a:spcBef>
              <a:spcAft>
                <a:spcPts val="600"/>
              </a:spcAft>
              <a:buClr>
                <a:srgbClr val="923222"/>
              </a:buClr>
              <a:buSzPct val="115000"/>
              <a:buNone/>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Control</a:t>
            </a:r>
            <a:r>
              <a:rPr lang="en-US" altLang="en-US" sz="2000" dirty="0">
                <a:latin typeface="Calibri" panose="020F0502020204030204" pitchFamily="34" charset="0"/>
                <a:ea typeface="ＭＳ Ｐゴシック" panose="020B0600070205080204" pitchFamily="34" charset="-128"/>
              </a:rPr>
              <a:t>:  Offers greater flexibility in designing the warehouse and gives users significant control over operations.</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Visibility</a:t>
            </a:r>
            <a:r>
              <a:rPr lang="en-US" altLang="en-US" sz="2000" dirty="0">
                <a:latin typeface="Calibri" panose="020F0502020204030204" pitchFamily="34" charset="0"/>
                <a:ea typeface="ＭＳ Ｐゴシック" panose="020B0600070205080204" pitchFamily="34" charset="-128"/>
              </a:rPr>
              <a:t>: inventory, material flow, handling, supervision, and associated costs.</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u="sng" dirty="0">
                <a:latin typeface="Calibri" panose="020F0502020204030204" pitchFamily="34" charset="0"/>
                <a:ea typeface="ＭＳ Ｐゴシック" panose="020B0600070205080204" pitchFamily="34" charset="-128"/>
              </a:rPr>
              <a:t>Cost</a:t>
            </a:r>
            <a:r>
              <a:rPr lang="en-US" altLang="en-US" sz="2000" dirty="0">
                <a:latin typeface="Calibri" panose="020F0502020204030204" pitchFamily="34" charset="0"/>
                <a:ea typeface="ＭＳ Ｐゴシック" panose="020B0600070205080204" pitchFamily="34" charset="-128"/>
              </a:rPr>
              <a:t>:  Operating cost can be 15% - 25% lower if the company achieves at least 75% utilization.</a:t>
            </a:r>
          </a:p>
          <a:p>
            <a:pPr marL="4763" lvl="1" indent="0">
              <a:spcBef>
                <a:spcPts val="1800"/>
              </a:spcBef>
              <a:spcAft>
                <a:spcPts val="600"/>
              </a:spcAft>
              <a:buClr>
                <a:srgbClr val="923222"/>
              </a:buClr>
              <a:buSzPct val="115000"/>
              <a:buNone/>
            </a:pPr>
            <a:r>
              <a:rPr lang="en-US" altLang="en-US"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Disadvantages</a:t>
            </a: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1200"/>
              </a:spcBef>
              <a:spcAft>
                <a:spcPts val="600"/>
              </a:spcAft>
              <a:buClr>
                <a:srgbClr val="923222"/>
              </a:buClr>
              <a:buSzPct val="115000"/>
              <a:buFont typeface="Wingdings" panose="05000000000000000000" pitchFamily="2" charset="2"/>
              <a:buChar char="§"/>
            </a:pPr>
            <a:r>
              <a:rPr lang="en-US" sz="2000" u="sng" dirty="0">
                <a:latin typeface="Calibri" panose="020F0502020204030204" pitchFamily="34" charset="0"/>
                <a:ea typeface="ＭＳ Ｐゴシック" panose="020B0600070205080204" pitchFamily="34" charset="-128"/>
              </a:rPr>
              <a:t>High Start-up Cost</a:t>
            </a:r>
            <a:r>
              <a:rPr lang="en-US" sz="2000" dirty="0">
                <a:latin typeface="Calibri" panose="020F0502020204030204" pitchFamily="34" charset="0"/>
                <a:ea typeface="ＭＳ Ｐゴシック" panose="020B0600070205080204" pitchFamily="34" charset="-128"/>
              </a:rPr>
              <a:t>:  Capital to build or buy a warehouse. Long, risky investment. Cost of hiring and training employees.  Purchase of material handling equipment. </a:t>
            </a:r>
          </a:p>
          <a:p>
            <a:pPr marL="347663" lvl="1" indent="-342900">
              <a:spcBef>
                <a:spcPts val="1200"/>
              </a:spcBef>
              <a:spcAft>
                <a:spcPts val="600"/>
              </a:spcAft>
              <a:buClr>
                <a:srgbClr val="923222"/>
              </a:buClr>
              <a:buSzPct val="115000"/>
              <a:buFont typeface="Wingdings" panose="05000000000000000000" pitchFamily="2" charset="2"/>
              <a:buChar char="§"/>
            </a:pPr>
            <a:r>
              <a:rPr lang="en-US" sz="2000" u="sng" dirty="0">
                <a:latin typeface="Calibri" panose="020F0502020204030204" pitchFamily="34" charset="0"/>
                <a:ea typeface="ＭＳ Ｐゴシック" panose="020B0600070205080204" pitchFamily="34" charset="-128"/>
              </a:rPr>
              <a:t>Fixed Location</a:t>
            </a:r>
            <a:r>
              <a:rPr lang="en-US" sz="2000" dirty="0">
                <a:latin typeface="Calibri" panose="020F0502020204030204" pitchFamily="34" charset="0"/>
                <a:ea typeface="ＭＳ Ｐゴシック" panose="020B0600070205080204" pitchFamily="34" charset="-128"/>
              </a:rPr>
              <a:t>:  Not easy to move to another location if the market changes.</a:t>
            </a:r>
          </a:p>
          <a:p>
            <a:pPr marL="347663" lvl="1" indent="-342900">
              <a:spcBef>
                <a:spcPts val="1200"/>
              </a:spcBef>
              <a:spcAft>
                <a:spcPts val="600"/>
              </a:spcAft>
              <a:buClr>
                <a:srgbClr val="923222"/>
              </a:buClr>
              <a:buSzPct val="115000"/>
              <a:buFont typeface="Wingdings" panose="05000000000000000000" pitchFamily="2" charset="2"/>
              <a:buChar char="§"/>
            </a:pPr>
            <a:r>
              <a:rPr lang="en-US" sz="2000" u="sng" dirty="0">
                <a:latin typeface="Calibri" panose="020F0502020204030204" pitchFamily="34" charset="0"/>
                <a:ea typeface="ＭＳ Ｐゴシック" panose="020B0600070205080204" pitchFamily="34" charset="-128"/>
              </a:rPr>
              <a:t>Fixed Size and Costs</a:t>
            </a:r>
            <a:r>
              <a:rPr lang="en-US" sz="2000" dirty="0">
                <a:latin typeface="Calibri" panose="020F0502020204030204" pitchFamily="34" charset="0"/>
                <a:ea typeface="ＭＳ Ｐゴシック" panose="020B0600070205080204" pitchFamily="34" charset="-128"/>
              </a:rPr>
              <a:t>:  When volume is low, the company still assumes the fixed costs. </a:t>
            </a:r>
          </a:p>
          <a:p>
            <a:pPr marL="347663" lvl="1" indent="-342900">
              <a:spcBef>
                <a:spcPts val="600"/>
              </a:spcBef>
              <a:spcAft>
                <a:spcPts val="600"/>
              </a:spcAft>
              <a:buClr>
                <a:srgbClr val="923222"/>
              </a:buClr>
              <a:buSzPct val="115000"/>
              <a:buFont typeface="Wingdings" panose="05000000000000000000" pitchFamily="2" charset="2"/>
              <a:buChar char="§"/>
            </a:pPr>
            <a:endParaRPr lang="en-US" altLang="en-US" sz="2000" dirty="0">
              <a:latin typeface="Calibri" panose="020F0502020204030204" pitchFamily="34" charset="0"/>
              <a:ea typeface="ＭＳ Ｐゴシック" panose="020B0600070205080204" pitchFamily="34" charset="-128"/>
            </a:endParaRPr>
          </a:p>
        </p:txBody>
      </p:sp>
      <p:sp>
        <p:nvSpPr>
          <p:cNvPr id="4" name="Slide Number Placeholder 3"/>
          <p:cNvSpPr>
            <a:spLocks noGrp="1"/>
          </p:cNvSpPr>
          <p:nvPr>
            <p:ph type="sldNum" sz="quarter" idx="4"/>
          </p:nvPr>
        </p:nvSpPr>
        <p:spPr/>
        <p:txBody>
          <a:bodyPr/>
          <a:lstStyle/>
          <a:p>
            <a:fld id="{E66AA3EA-0569-43EF-BBA3-83FDB109D582}" type="slidenum">
              <a:rPr lang="en-US" smtClean="0"/>
              <a:pPr/>
              <a:t>15</a:t>
            </a:fld>
            <a:endParaRPr lang="en-US" dirty="0"/>
          </a:p>
        </p:txBody>
      </p:sp>
    </p:spTree>
    <p:extLst>
      <p:ext uri="{BB962C8B-B14F-4D97-AF65-F5344CB8AC3E}">
        <p14:creationId xmlns:p14="http://schemas.microsoft.com/office/powerpoint/2010/main" val="1291920399"/>
      </p:ext>
    </p:extLst>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9289"/>
          <a:stretch/>
        </p:blipFill>
        <p:spPr>
          <a:xfrm flipH="1">
            <a:off x="228600" y="1609132"/>
            <a:ext cx="6629400" cy="5011336"/>
          </a:xfrm>
          <a:prstGeom prst="rect">
            <a:avLst/>
          </a:prstGeom>
        </p:spPr>
      </p:pic>
      <p:sp>
        <p:nvSpPr>
          <p:cNvPr id="36866" name="Rectangle 2"/>
          <p:cNvSpPr>
            <a:spLocks noGrp="1" noChangeArrowheads="1"/>
          </p:cNvSpPr>
          <p:nvPr>
            <p:ph type="title" idx="4294967295"/>
          </p:nvPr>
        </p:nvSpPr>
        <p:spPr>
          <a:xfrm>
            <a:off x="228600" y="132598"/>
            <a:ext cx="6953061"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Types of Warehouses</a:t>
            </a:r>
          </a:p>
        </p:txBody>
      </p:sp>
      <p:sp>
        <p:nvSpPr>
          <p:cNvPr id="6" name="Rectangle 5"/>
          <p:cNvSpPr/>
          <p:nvPr/>
        </p:nvSpPr>
        <p:spPr>
          <a:xfrm>
            <a:off x="5918201" y="1032926"/>
            <a:ext cx="2861734" cy="2277547"/>
          </a:xfrm>
          <a:prstGeom prst="rect">
            <a:avLst/>
          </a:prstGeom>
        </p:spPr>
        <p:txBody>
          <a:bodyPr wrap="square">
            <a:spAutoFit/>
          </a:bodyPr>
          <a:lstStyle/>
          <a:p>
            <a:pPr marL="114300" lvl="1">
              <a:spcBef>
                <a:spcPts val="600"/>
              </a:spcBef>
              <a:spcAft>
                <a:spcPts val="600"/>
              </a:spcAft>
              <a:buClr>
                <a:srgbClr val="923222"/>
              </a:buClr>
              <a:buSzPct val="115000"/>
            </a:pPr>
            <a:r>
              <a:rPr lang="en-US" altLang="en-US" sz="2800" b="1" u="sng" dirty="0">
                <a:latin typeface="Calibri" panose="020F0502020204030204" pitchFamily="34" charset="0"/>
                <a:ea typeface="ＭＳ Ｐゴシック" panose="020B0600070205080204" pitchFamily="34" charset="-128"/>
              </a:rPr>
              <a:t>Types:</a:t>
            </a:r>
          </a:p>
          <a:p>
            <a:pPr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Consolidation</a:t>
            </a:r>
          </a:p>
          <a:p>
            <a:pPr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Break-Bulk </a:t>
            </a:r>
          </a:p>
          <a:p>
            <a:pPr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Cross-Docking</a:t>
            </a:r>
          </a:p>
        </p:txBody>
      </p:sp>
      <p:sp>
        <p:nvSpPr>
          <p:cNvPr id="4" name="Slide Number Placeholder 3"/>
          <p:cNvSpPr>
            <a:spLocks noGrp="1"/>
          </p:cNvSpPr>
          <p:nvPr>
            <p:ph type="sldNum" sz="quarter" idx="4"/>
          </p:nvPr>
        </p:nvSpPr>
        <p:spPr/>
        <p:txBody>
          <a:bodyPr/>
          <a:lstStyle/>
          <a:p>
            <a:fld id="{E66AA3EA-0569-43EF-BBA3-83FDB109D582}" type="slidenum">
              <a:rPr lang="en-US" smtClean="0"/>
              <a:pPr/>
              <a:t>16</a:t>
            </a:fld>
            <a:endParaRPr lang="en-US" dirty="0"/>
          </a:p>
        </p:txBody>
      </p:sp>
    </p:spTree>
    <p:extLst>
      <p:ext uri="{BB962C8B-B14F-4D97-AF65-F5344CB8AC3E}">
        <p14:creationId xmlns:p14="http://schemas.microsoft.com/office/powerpoint/2010/main" val="2803220231"/>
      </p:ext>
    </p:extLst>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2598"/>
            <a:ext cx="89154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Consolidation Warehouse </a:t>
            </a:r>
            <a:endParaRPr 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4" name="Rectangle 3"/>
          <p:cNvSpPr/>
          <p:nvPr/>
        </p:nvSpPr>
        <p:spPr>
          <a:xfrm>
            <a:off x="228600" y="914400"/>
            <a:ext cx="8686800" cy="1200329"/>
          </a:xfrm>
          <a:prstGeom prst="rect">
            <a:avLst/>
          </a:prstGeom>
        </p:spPr>
        <p:txBody>
          <a:bodyPr wrap="square">
            <a:spAutoFit/>
          </a:bodyPr>
          <a:lstStyle/>
          <a:p>
            <a:pPr marL="0" lvl="1">
              <a:spcBef>
                <a:spcPts val="1200"/>
              </a:spcBef>
              <a:spcAft>
                <a:spcPts val="1200"/>
              </a:spcAft>
              <a:buClr>
                <a:srgbClr val="923222"/>
              </a:buClr>
              <a:buSzPct val="125000"/>
              <a:defRPr/>
            </a:pPr>
            <a:r>
              <a:rPr lang="en-US" dirty="0">
                <a:latin typeface="Calibri" panose="020F0502020204030204" pitchFamily="34" charset="0"/>
              </a:rPr>
              <a:t>Warehouse operation that receives products from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different plants </a:t>
            </a:r>
            <a:r>
              <a:rPr lang="en-US" dirty="0">
                <a:latin typeface="Calibri" panose="020F0502020204030204" pitchFamily="34" charset="0"/>
              </a:rPr>
              <a:t>or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suppliers</a:t>
            </a:r>
            <a:r>
              <a:rPr lang="en-US" dirty="0">
                <a:latin typeface="Calibri" panose="020F0502020204030204" pitchFamily="34" charset="0"/>
              </a:rPr>
              <a:t>, stores them, and then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combines</a:t>
            </a:r>
            <a:r>
              <a:rPr lang="en-US"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dirty="0">
                <a:latin typeface="Calibri" panose="020F0502020204030204" pitchFamily="34" charset="0"/>
              </a:rPr>
              <a:t>them with similar shipments from other plants or suppliers for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further distribution</a:t>
            </a:r>
            <a:r>
              <a:rPr lang="en-US" dirty="0">
                <a:latin typeface="Calibri" panose="020F0502020204030204" pitchFamily="34" charset="0"/>
              </a:rPr>
              <a:t>. </a:t>
            </a:r>
          </a:p>
        </p:txBody>
      </p:sp>
      <p:sp>
        <p:nvSpPr>
          <p:cNvPr id="8" name="Rectangle 7"/>
          <p:cNvSpPr/>
          <p:nvPr/>
        </p:nvSpPr>
        <p:spPr bwMode="auto">
          <a:xfrm>
            <a:off x="228600" y="3018366"/>
            <a:ext cx="1104900" cy="6858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Plant </a:t>
            </a:r>
            <a:r>
              <a:rPr kumimoji="0" lang="en-US" sz="12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or</a:t>
            </a: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Supplier A</a:t>
            </a:r>
          </a:p>
        </p:txBody>
      </p:sp>
      <p:sp>
        <p:nvSpPr>
          <p:cNvPr id="11" name="Rectangle 10"/>
          <p:cNvSpPr/>
          <p:nvPr/>
        </p:nvSpPr>
        <p:spPr bwMode="auto">
          <a:xfrm>
            <a:off x="228600" y="5067300"/>
            <a:ext cx="1104900" cy="685800"/>
          </a:xfrm>
          <a:prstGeom prst="rect">
            <a:avLst/>
          </a:prstGeom>
          <a:solidFill>
            <a:schemeClr val="accent3"/>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Plant </a:t>
            </a:r>
            <a:r>
              <a:rPr kumimoji="0" lang="en-US" sz="12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or</a:t>
            </a: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Supplier C</a:t>
            </a:r>
          </a:p>
        </p:txBody>
      </p:sp>
      <p:sp>
        <p:nvSpPr>
          <p:cNvPr id="12" name="Rectangle 11"/>
          <p:cNvSpPr/>
          <p:nvPr/>
        </p:nvSpPr>
        <p:spPr bwMode="auto">
          <a:xfrm>
            <a:off x="228600" y="4042833"/>
            <a:ext cx="1104900" cy="685800"/>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Plant </a:t>
            </a:r>
            <a:r>
              <a:rPr kumimoji="0" lang="en-US" sz="12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or</a:t>
            </a: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Supplier B</a:t>
            </a:r>
          </a:p>
        </p:txBody>
      </p:sp>
      <p:sp>
        <p:nvSpPr>
          <p:cNvPr id="13" name="Rectangle 12"/>
          <p:cNvSpPr/>
          <p:nvPr/>
        </p:nvSpPr>
        <p:spPr bwMode="auto">
          <a:xfrm>
            <a:off x="2285999" y="3873500"/>
            <a:ext cx="1782233" cy="990600"/>
          </a:xfrm>
          <a:prstGeom prst="rect">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Consolidation</a:t>
            </a: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Warehouse</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4" name="Rectangle 13"/>
          <p:cNvSpPr/>
          <p:nvPr/>
        </p:nvSpPr>
        <p:spPr bwMode="auto">
          <a:xfrm>
            <a:off x="6206063" y="4025900"/>
            <a:ext cx="901701" cy="685800"/>
          </a:xfrm>
          <a:prstGeom prst="rect">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0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endParaRPr>
          </a:p>
        </p:txBody>
      </p:sp>
      <p:sp>
        <p:nvSpPr>
          <p:cNvPr id="15" name="Rectangle 14"/>
          <p:cNvSpPr/>
          <p:nvPr/>
        </p:nvSpPr>
        <p:spPr bwMode="auto">
          <a:xfrm>
            <a:off x="7107764" y="4025900"/>
            <a:ext cx="901701" cy="685800"/>
          </a:xfrm>
          <a:prstGeom prst="rect">
            <a:avLst/>
          </a:prstGeom>
          <a:solidFill>
            <a:schemeClr val="accent2"/>
          </a:solidFill>
          <a:ln w="6350"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0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endParaRPr>
          </a:p>
        </p:txBody>
      </p:sp>
      <p:sp>
        <p:nvSpPr>
          <p:cNvPr id="16" name="Rectangle 15"/>
          <p:cNvSpPr/>
          <p:nvPr/>
        </p:nvSpPr>
        <p:spPr bwMode="auto">
          <a:xfrm>
            <a:off x="8013698" y="4025900"/>
            <a:ext cx="901701" cy="685800"/>
          </a:xfrm>
          <a:prstGeom prst="rect">
            <a:avLst/>
          </a:prstGeom>
          <a:solidFill>
            <a:schemeClr val="accent3"/>
          </a:solidFill>
          <a:ln w="6350"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00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endParaRPr>
          </a:p>
        </p:txBody>
      </p:sp>
      <p:cxnSp>
        <p:nvCxnSpPr>
          <p:cNvPr id="18" name="Straight Arrow Connector 17"/>
          <p:cNvCxnSpPr>
            <a:stCxn id="8" idx="3"/>
          </p:cNvCxnSpPr>
          <p:nvPr/>
        </p:nvCxnSpPr>
        <p:spPr bwMode="auto">
          <a:xfrm>
            <a:off x="1333500" y="3361266"/>
            <a:ext cx="952499" cy="66463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9" name="Straight Arrow Connector 18"/>
          <p:cNvCxnSpPr>
            <a:stCxn id="12" idx="3"/>
            <a:endCxn id="13" idx="1"/>
          </p:cNvCxnSpPr>
          <p:nvPr/>
        </p:nvCxnSpPr>
        <p:spPr bwMode="auto">
          <a:xfrm flipV="1">
            <a:off x="1333500" y="4368800"/>
            <a:ext cx="952499" cy="1693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p:cNvCxnSpPr>
            <a:stCxn id="11" idx="3"/>
          </p:cNvCxnSpPr>
          <p:nvPr/>
        </p:nvCxnSpPr>
        <p:spPr bwMode="auto">
          <a:xfrm flipV="1">
            <a:off x="1333500" y="4711700"/>
            <a:ext cx="952499" cy="6985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6" name="Straight Arrow Connector 25"/>
          <p:cNvCxnSpPr>
            <a:stCxn id="13" idx="3"/>
            <a:endCxn id="14" idx="1"/>
          </p:cNvCxnSpPr>
          <p:nvPr/>
        </p:nvCxnSpPr>
        <p:spPr bwMode="auto">
          <a:xfrm>
            <a:off x="4068232" y="4368800"/>
            <a:ext cx="2137831" cy="0"/>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sp>
        <p:nvSpPr>
          <p:cNvPr id="27" name="TextBox 26"/>
          <p:cNvSpPr txBox="1"/>
          <p:nvPr/>
        </p:nvSpPr>
        <p:spPr>
          <a:xfrm>
            <a:off x="6425320" y="4027557"/>
            <a:ext cx="2236959" cy="707886"/>
          </a:xfrm>
          <a:prstGeom prst="rect">
            <a:avLst/>
          </a:prstGeom>
          <a:noFill/>
        </p:spPr>
        <p:txBody>
          <a:bodyPr wrap="none" rtlCol="0">
            <a:spAutoFit/>
          </a:bodyPr>
          <a:lstStyle/>
          <a:p>
            <a:pPr algn="ctr"/>
            <a:r>
              <a:rPr lang="en-US" sz="4000" b="1" dirty="0">
                <a:latin typeface="Calibri" panose="020F0502020204030204" pitchFamily="34" charset="0"/>
              </a:rPr>
              <a:t>Customer</a:t>
            </a:r>
          </a:p>
        </p:txBody>
      </p:sp>
      <p:sp>
        <p:nvSpPr>
          <p:cNvPr id="31" name="TextBox 30"/>
          <p:cNvSpPr txBox="1"/>
          <p:nvPr/>
        </p:nvSpPr>
        <p:spPr>
          <a:xfrm>
            <a:off x="0" y="2417232"/>
            <a:ext cx="1698285" cy="523220"/>
          </a:xfrm>
          <a:prstGeom prst="rect">
            <a:avLst/>
          </a:prstGeom>
          <a:noFill/>
        </p:spPr>
        <p:txBody>
          <a:bodyPr wrap="none" rtlCol="0">
            <a:spAutoFit/>
          </a:bodyPr>
          <a:lstStyle/>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Less-Than-Truckload</a:t>
            </a:r>
          </a:p>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(LTL) Shipments</a:t>
            </a:r>
          </a:p>
        </p:txBody>
      </p:sp>
      <p:sp>
        <p:nvSpPr>
          <p:cNvPr id="32" name="TextBox 31"/>
          <p:cNvSpPr txBox="1"/>
          <p:nvPr/>
        </p:nvSpPr>
        <p:spPr>
          <a:xfrm>
            <a:off x="6895257" y="3373967"/>
            <a:ext cx="1297085" cy="523220"/>
          </a:xfrm>
          <a:prstGeom prst="rect">
            <a:avLst/>
          </a:prstGeom>
          <a:noFill/>
        </p:spPr>
        <p:txBody>
          <a:bodyPr wrap="none" rtlCol="0">
            <a:spAutoFit/>
          </a:bodyPr>
          <a:lstStyle/>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Full Truckload</a:t>
            </a:r>
          </a:p>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(FTL) Shipment</a:t>
            </a:r>
          </a:p>
        </p:txBody>
      </p:sp>
      <p:sp>
        <p:nvSpPr>
          <p:cNvPr id="5" name="Rectangle 4"/>
          <p:cNvSpPr/>
          <p:nvPr/>
        </p:nvSpPr>
        <p:spPr>
          <a:xfrm>
            <a:off x="2286000" y="5410200"/>
            <a:ext cx="6087533" cy="923330"/>
          </a:xfrm>
          <a:prstGeom prst="rect">
            <a:avLst/>
          </a:prstGeom>
        </p:spPr>
        <p:txBody>
          <a:bodyPr wrap="square">
            <a:spAutoFit/>
          </a:bodyPr>
          <a:lstStyle/>
          <a:p>
            <a:r>
              <a:rPr lang="en-US" sz="1800" dirty="0">
                <a:latin typeface="Calibri" panose="020F0502020204030204" pitchFamily="34" charset="0"/>
              </a:rPr>
              <a:t>Located closer to the supply base so that smaller LTL shipments travel shorter distance and can be consolidated into larger FTL shipments traveling longer distance to the customer. </a:t>
            </a:r>
          </a:p>
        </p:txBody>
      </p:sp>
      <p:sp>
        <p:nvSpPr>
          <p:cNvPr id="7" name="Rectangle 6"/>
          <p:cNvSpPr/>
          <p:nvPr/>
        </p:nvSpPr>
        <p:spPr bwMode="auto">
          <a:xfrm>
            <a:off x="6197600" y="4033044"/>
            <a:ext cx="2717800" cy="69056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22" name="TextBox 21"/>
          <p:cNvSpPr txBox="1"/>
          <p:nvPr/>
        </p:nvSpPr>
        <p:spPr>
          <a:xfrm>
            <a:off x="2171858" y="2901037"/>
            <a:ext cx="1647823"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Cost per unit = High</a:t>
            </a:r>
          </a:p>
        </p:txBody>
      </p:sp>
      <p:sp>
        <p:nvSpPr>
          <p:cNvPr id="23" name="TextBox 22"/>
          <p:cNvSpPr txBox="1"/>
          <p:nvPr/>
        </p:nvSpPr>
        <p:spPr>
          <a:xfrm>
            <a:off x="4204206" y="3511341"/>
            <a:ext cx="1612236"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Cost per unit = Low</a:t>
            </a:r>
          </a:p>
        </p:txBody>
      </p:sp>
      <p:cxnSp>
        <p:nvCxnSpPr>
          <p:cNvPr id="24" name="Straight Arrow Connector 23"/>
          <p:cNvCxnSpPr>
            <a:stCxn id="22" idx="2"/>
          </p:cNvCxnSpPr>
          <p:nvPr/>
        </p:nvCxnSpPr>
        <p:spPr bwMode="auto">
          <a:xfrm flipH="1">
            <a:off x="2066192" y="3208814"/>
            <a:ext cx="929578" cy="330880"/>
          </a:xfrm>
          <a:prstGeom prst="straightConnector1">
            <a:avLst/>
          </a:prstGeom>
          <a:solidFill>
            <a:schemeClr val="accent1"/>
          </a:solidFill>
          <a:ln w="28575" cap="flat" cmpd="sng" algn="ctr">
            <a:solidFill>
              <a:srgbClr val="923222"/>
            </a:solidFill>
            <a:prstDash val="solid"/>
            <a:round/>
            <a:headEnd type="none" w="med" len="med"/>
            <a:tailEnd type="triangle"/>
          </a:ln>
          <a:effectLst/>
        </p:spPr>
      </p:cxnSp>
      <p:cxnSp>
        <p:nvCxnSpPr>
          <p:cNvPr id="25" name="Straight Arrow Connector 24"/>
          <p:cNvCxnSpPr>
            <a:stCxn id="23" idx="2"/>
          </p:cNvCxnSpPr>
          <p:nvPr/>
        </p:nvCxnSpPr>
        <p:spPr bwMode="auto">
          <a:xfrm>
            <a:off x="5010324" y="3819118"/>
            <a:ext cx="0" cy="389754"/>
          </a:xfrm>
          <a:prstGeom prst="straightConnector1">
            <a:avLst/>
          </a:prstGeom>
          <a:solidFill>
            <a:schemeClr val="accent1"/>
          </a:solidFill>
          <a:ln w="28575" cap="flat" cmpd="sng" algn="ctr">
            <a:solidFill>
              <a:srgbClr val="923222"/>
            </a:solidFill>
            <a:prstDash val="solid"/>
            <a:round/>
            <a:headEnd type="none" w="med" len="med"/>
            <a:tailEnd type="triangle"/>
          </a:ln>
          <a:effectLst/>
        </p:spPr>
      </p:cxnSp>
      <p:sp>
        <p:nvSpPr>
          <p:cNvPr id="9" name="Slide Number Placeholder 8"/>
          <p:cNvSpPr>
            <a:spLocks noGrp="1"/>
          </p:cNvSpPr>
          <p:nvPr>
            <p:ph type="sldNum" sz="quarter" idx="4"/>
          </p:nvPr>
        </p:nvSpPr>
        <p:spPr/>
        <p:txBody>
          <a:bodyPr/>
          <a:lstStyle/>
          <a:p>
            <a:fld id="{E66AA3EA-0569-43EF-BBA3-83FDB109D582}" type="slidenum">
              <a:rPr lang="en-US" smtClean="0"/>
              <a:pPr/>
              <a:t>17</a:t>
            </a:fld>
            <a:endParaRPr lang="en-US" dirty="0"/>
          </a:p>
        </p:txBody>
      </p:sp>
    </p:spTree>
    <p:extLst>
      <p:ext uri="{BB962C8B-B14F-4D97-AF65-F5344CB8AC3E}">
        <p14:creationId xmlns:p14="http://schemas.microsoft.com/office/powerpoint/2010/main" val="1230670373"/>
      </p:ext>
    </p:extLst>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2598"/>
            <a:ext cx="89154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Break-Bulk Warehouse </a:t>
            </a:r>
            <a:endParaRPr 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4" name="Rectangle 3"/>
          <p:cNvSpPr/>
          <p:nvPr/>
        </p:nvSpPr>
        <p:spPr>
          <a:xfrm>
            <a:off x="228600" y="914400"/>
            <a:ext cx="8686800" cy="1200329"/>
          </a:xfrm>
          <a:prstGeom prst="rect">
            <a:avLst/>
          </a:prstGeom>
        </p:spPr>
        <p:txBody>
          <a:bodyPr wrap="square">
            <a:spAutoFit/>
          </a:bodyPr>
          <a:lstStyle/>
          <a:p>
            <a:pPr marL="0" lvl="1">
              <a:spcBef>
                <a:spcPts val="1200"/>
              </a:spcBef>
              <a:spcAft>
                <a:spcPts val="1200"/>
              </a:spcAft>
              <a:buClr>
                <a:srgbClr val="923222"/>
              </a:buClr>
              <a:buSzPct val="125000"/>
              <a:defRPr/>
            </a:pPr>
            <a:r>
              <a:rPr lang="en-US" dirty="0">
                <a:latin typeface="Calibri" panose="020F0502020204030204" pitchFamily="34" charset="0"/>
              </a:rPr>
              <a:t>Warehouse operation that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divides full truckloads</a:t>
            </a:r>
            <a:r>
              <a:rPr 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dirty="0">
                <a:latin typeface="Calibri" panose="020F0502020204030204" pitchFamily="34" charset="0"/>
              </a:rPr>
              <a:t>of items from a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single source</a:t>
            </a:r>
            <a:r>
              <a:rPr 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dirty="0">
                <a:latin typeface="Calibri" panose="020F0502020204030204" pitchFamily="34" charset="0"/>
              </a:rPr>
              <a:t>or manufacturer into smaller, more appropriate quantities for use or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further distribution</a:t>
            </a:r>
            <a:r>
              <a:rPr lang="en-US" dirty="0">
                <a:latin typeface="Calibri" panose="020F0502020204030204" pitchFamily="34" charset="0"/>
              </a:rPr>
              <a:t>.</a:t>
            </a:r>
          </a:p>
        </p:txBody>
      </p:sp>
      <p:sp>
        <p:nvSpPr>
          <p:cNvPr id="7" name="Rectangle 6"/>
          <p:cNvSpPr/>
          <p:nvPr/>
        </p:nvSpPr>
        <p:spPr bwMode="auto">
          <a:xfrm flipH="1">
            <a:off x="7595011" y="2798234"/>
            <a:ext cx="1100256" cy="6858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Customer</a:t>
            </a:r>
          </a:p>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#1</a:t>
            </a:r>
          </a:p>
        </p:txBody>
      </p:sp>
      <p:sp>
        <p:nvSpPr>
          <p:cNvPr id="8" name="Rectangle 7"/>
          <p:cNvSpPr/>
          <p:nvPr/>
        </p:nvSpPr>
        <p:spPr bwMode="auto">
          <a:xfrm flipH="1">
            <a:off x="7595011" y="4847168"/>
            <a:ext cx="1074813" cy="6858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Customer</a:t>
            </a:r>
          </a:p>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#3</a:t>
            </a:r>
          </a:p>
        </p:txBody>
      </p:sp>
      <p:sp>
        <p:nvSpPr>
          <p:cNvPr id="9" name="Rectangle 8"/>
          <p:cNvSpPr/>
          <p:nvPr/>
        </p:nvSpPr>
        <p:spPr bwMode="auto">
          <a:xfrm flipH="1">
            <a:off x="7595011" y="3822701"/>
            <a:ext cx="1074813" cy="6858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Customer</a:t>
            </a:r>
          </a:p>
          <a:p>
            <a:pPr algn="ctr" eaLnBrk="0" hangingPunct="0"/>
            <a:r>
              <a:rPr lang="en-US" sz="1600" b="1" dirty="0">
                <a:effectLst>
                  <a:outerShdw blurRad="38100" dist="38100" dir="2700000" algn="tl">
                    <a:srgbClr val="000000">
                      <a:alpha val="43137"/>
                    </a:srgbClr>
                  </a:outerShdw>
                </a:effectLst>
                <a:latin typeface="Calibri" panose="020F0502020204030204" pitchFamily="34" charset="0"/>
              </a:rPr>
              <a:t>#2</a:t>
            </a:r>
          </a:p>
        </p:txBody>
      </p:sp>
      <p:sp>
        <p:nvSpPr>
          <p:cNvPr id="10" name="Rectangle 9"/>
          <p:cNvSpPr/>
          <p:nvPr/>
        </p:nvSpPr>
        <p:spPr bwMode="auto">
          <a:xfrm flipH="1">
            <a:off x="4665485" y="3661833"/>
            <a:ext cx="1839418" cy="990600"/>
          </a:xfrm>
          <a:prstGeom prst="rect">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Break-Bulk</a:t>
            </a: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Warehouse</a:t>
            </a: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1" name="Rectangle 10"/>
          <p:cNvSpPr/>
          <p:nvPr/>
        </p:nvSpPr>
        <p:spPr bwMode="auto">
          <a:xfrm flipH="1">
            <a:off x="194733" y="3810000"/>
            <a:ext cx="2277533" cy="6858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Plant</a:t>
            </a:r>
            <a:r>
              <a:rPr kumimoji="0" lang="en-US" sz="1600" b="1" i="0" u="none" strike="noStrike" cap="none" normalizeH="0" dirty="0">
                <a:ln>
                  <a:noFill/>
                </a:ln>
                <a:solidFill>
                  <a:schemeClr val="tx1"/>
                </a:solidFill>
                <a:effectLst>
                  <a:outerShdw blurRad="38100" dist="38100" dir="2700000" algn="tl">
                    <a:srgbClr val="000000">
                      <a:alpha val="43137"/>
                    </a:srgbClr>
                  </a:outerShdw>
                </a:effectLst>
                <a:latin typeface="Calibri" panose="020F0502020204030204" pitchFamily="34" charset="0"/>
              </a:rPr>
              <a:t> </a:t>
            </a:r>
            <a:r>
              <a:rPr kumimoji="0" lang="en-US" sz="1200" i="0" u="none" strike="noStrike" cap="none" normalizeH="0" dirty="0">
                <a:ln>
                  <a:noFill/>
                </a:ln>
                <a:solidFill>
                  <a:schemeClr val="tx1"/>
                </a:solidFill>
                <a:effectLst>
                  <a:outerShdw blurRad="38100" dist="38100" dir="2700000" algn="tl">
                    <a:srgbClr val="000000">
                      <a:alpha val="43137"/>
                    </a:srgbClr>
                  </a:outerShdw>
                </a:effectLst>
                <a:latin typeface="Calibri" panose="020F0502020204030204" pitchFamily="34" charset="0"/>
              </a:rPr>
              <a:t>or</a:t>
            </a:r>
            <a:r>
              <a:rPr kumimoji="0" lang="en-US" sz="1600" b="1" i="0" u="none" strike="noStrike" cap="none" normalizeH="0" dirty="0">
                <a:ln>
                  <a:noFill/>
                </a:ln>
                <a:solidFill>
                  <a:schemeClr val="tx1"/>
                </a:solidFill>
                <a:effectLst>
                  <a:outerShdw blurRad="38100" dist="38100" dir="2700000" algn="tl">
                    <a:srgbClr val="000000">
                      <a:alpha val="43137"/>
                    </a:srgbClr>
                  </a:outerShdw>
                </a:effectLst>
                <a:latin typeface="Calibri" panose="020F0502020204030204" pitchFamily="34" charset="0"/>
              </a:rPr>
              <a:t> Supplier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A</a:t>
            </a:r>
          </a:p>
        </p:txBody>
      </p:sp>
      <p:cxnSp>
        <p:nvCxnSpPr>
          <p:cNvPr id="14" name="Straight Arrow Connector 13"/>
          <p:cNvCxnSpPr>
            <a:stCxn id="7" idx="3"/>
            <a:endCxn id="10" idx="1"/>
          </p:cNvCxnSpPr>
          <p:nvPr/>
        </p:nvCxnSpPr>
        <p:spPr bwMode="auto">
          <a:xfrm flipH="1">
            <a:off x="6504903" y="3141134"/>
            <a:ext cx="1090108" cy="1015999"/>
          </a:xfrm>
          <a:prstGeom prst="straightConnector1">
            <a:avLst/>
          </a:prstGeom>
          <a:solidFill>
            <a:schemeClr val="accent1"/>
          </a:solidFill>
          <a:ln w="28575" cap="flat" cmpd="sng" algn="ctr">
            <a:solidFill>
              <a:schemeClr val="tx1"/>
            </a:solidFill>
            <a:prstDash val="solid"/>
            <a:round/>
            <a:headEnd type="triangle" w="med" len="med"/>
            <a:tailEnd type="none" w="med" len="med"/>
          </a:ln>
          <a:effectLst/>
        </p:spPr>
      </p:cxnSp>
      <p:cxnSp>
        <p:nvCxnSpPr>
          <p:cNvPr id="15" name="Straight Arrow Connector 14"/>
          <p:cNvCxnSpPr>
            <a:stCxn id="9" idx="3"/>
            <a:endCxn id="10" idx="1"/>
          </p:cNvCxnSpPr>
          <p:nvPr/>
        </p:nvCxnSpPr>
        <p:spPr bwMode="auto">
          <a:xfrm flipH="1" flipV="1">
            <a:off x="6504903" y="4157133"/>
            <a:ext cx="1090108" cy="8468"/>
          </a:xfrm>
          <a:prstGeom prst="straightConnector1">
            <a:avLst/>
          </a:prstGeom>
          <a:solidFill>
            <a:schemeClr val="accent1"/>
          </a:solidFill>
          <a:ln w="28575" cap="flat" cmpd="sng" algn="ctr">
            <a:solidFill>
              <a:schemeClr val="tx1"/>
            </a:solidFill>
            <a:prstDash val="solid"/>
            <a:round/>
            <a:headEnd type="triangle" w="med" len="med"/>
            <a:tailEnd type="none" w="med" len="med"/>
          </a:ln>
          <a:effectLst/>
        </p:spPr>
      </p:cxnSp>
      <p:cxnSp>
        <p:nvCxnSpPr>
          <p:cNvPr id="16" name="Straight Arrow Connector 15"/>
          <p:cNvCxnSpPr>
            <a:stCxn id="8" idx="3"/>
            <a:endCxn id="10" idx="1"/>
          </p:cNvCxnSpPr>
          <p:nvPr/>
        </p:nvCxnSpPr>
        <p:spPr bwMode="auto">
          <a:xfrm flipH="1" flipV="1">
            <a:off x="6504903" y="4157133"/>
            <a:ext cx="1090108" cy="1032935"/>
          </a:xfrm>
          <a:prstGeom prst="straightConnector1">
            <a:avLst/>
          </a:prstGeom>
          <a:solidFill>
            <a:schemeClr val="accent1"/>
          </a:solidFill>
          <a:ln w="28575" cap="flat" cmpd="sng" algn="ctr">
            <a:solidFill>
              <a:schemeClr val="tx1"/>
            </a:solidFill>
            <a:prstDash val="solid"/>
            <a:round/>
            <a:headEnd type="triangle" w="med" len="med"/>
            <a:tailEnd type="none" w="med" len="med"/>
          </a:ln>
          <a:effectLst/>
        </p:spPr>
      </p:cxnSp>
      <p:cxnSp>
        <p:nvCxnSpPr>
          <p:cNvPr id="17" name="Straight Arrow Connector 16"/>
          <p:cNvCxnSpPr>
            <a:stCxn id="11" idx="1"/>
            <a:endCxn id="10" idx="3"/>
          </p:cNvCxnSpPr>
          <p:nvPr/>
        </p:nvCxnSpPr>
        <p:spPr bwMode="auto">
          <a:xfrm>
            <a:off x="2472266" y="4152900"/>
            <a:ext cx="2193219" cy="4233"/>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sp>
        <p:nvSpPr>
          <p:cNvPr id="28" name="TextBox 27"/>
          <p:cNvSpPr txBox="1"/>
          <p:nvPr/>
        </p:nvSpPr>
        <p:spPr>
          <a:xfrm>
            <a:off x="7247291" y="2099733"/>
            <a:ext cx="1752776" cy="523220"/>
          </a:xfrm>
          <a:prstGeom prst="rect">
            <a:avLst/>
          </a:prstGeom>
          <a:noFill/>
        </p:spPr>
        <p:txBody>
          <a:bodyPr wrap="none" rtlCol="0">
            <a:spAutoFit/>
          </a:bodyPr>
          <a:lstStyle/>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Less-Than-Truckload</a:t>
            </a:r>
          </a:p>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(LTL) Shipments</a:t>
            </a:r>
          </a:p>
        </p:txBody>
      </p:sp>
      <p:sp>
        <p:nvSpPr>
          <p:cNvPr id="29" name="TextBox 28"/>
          <p:cNvSpPr txBox="1"/>
          <p:nvPr/>
        </p:nvSpPr>
        <p:spPr>
          <a:xfrm>
            <a:off x="664148" y="3103033"/>
            <a:ext cx="1338703" cy="523220"/>
          </a:xfrm>
          <a:prstGeom prst="rect">
            <a:avLst/>
          </a:prstGeom>
          <a:noFill/>
        </p:spPr>
        <p:txBody>
          <a:bodyPr wrap="none" rtlCol="0">
            <a:spAutoFit/>
          </a:bodyPr>
          <a:lstStyle/>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Full Truckload</a:t>
            </a:r>
          </a:p>
          <a:p>
            <a:pPr algn="ctr"/>
            <a:r>
              <a:rPr lang="en-US" sz="1400" b="1" dirty="0">
                <a:solidFill>
                  <a:srgbClr val="923222"/>
                </a:solidFill>
                <a:effectLst>
                  <a:outerShdw blurRad="38100" dist="38100" dir="2700000" algn="tl">
                    <a:srgbClr val="000000">
                      <a:alpha val="43137"/>
                    </a:srgbClr>
                  </a:outerShdw>
                </a:effectLst>
                <a:latin typeface="Calibri" panose="020F0502020204030204" pitchFamily="34" charset="0"/>
              </a:rPr>
              <a:t>(FTL) Shipment</a:t>
            </a:r>
          </a:p>
        </p:txBody>
      </p:sp>
      <p:sp>
        <p:nvSpPr>
          <p:cNvPr id="5" name="Rectangle 4"/>
          <p:cNvSpPr/>
          <p:nvPr/>
        </p:nvSpPr>
        <p:spPr>
          <a:xfrm>
            <a:off x="982133" y="4876800"/>
            <a:ext cx="5630334" cy="1200329"/>
          </a:xfrm>
          <a:prstGeom prst="rect">
            <a:avLst/>
          </a:prstGeom>
        </p:spPr>
        <p:txBody>
          <a:bodyPr wrap="square">
            <a:spAutoFit/>
          </a:bodyPr>
          <a:lstStyle/>
          <a:p>
            <a:pPr algn="r"/>
            <a:r>
              <a:rPr lang="en-US" sz="1800" dirty="0">
                <a:latin typeface="Calibri" panose="020F0502020204030204" pitchFamily="34" charset="0"/>
              </a:rPr>
              <a:t>Located closer to the customer base so that the smaller LTL shipments travel the shorter distance, while the larger FTL shipments from the single source travel the longer distance before arriving at the break-bulk warehouse.</a:t>
            </a:r>
          </a:p>
        </p:txBody>
      </p:sp>
      <p:sp>
        <p:nvSpPr>
          <p:cNvPr id="18" name="TextBox 17"/>
          <p:cNvSpPr txBox="1"/>
          <p:nvPr/>
        </p:nvSpPr>
        <p:spPr>
          <a:xfrm>
            <a:off x="5535756" y="2774772"/>
            <a:ext cx="1647823"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Cost per unit = High</a:t>
            </a:r>
          </a:p>
        </p:txBody>
      </p:sp>
      <p:cxnSp>
        <p:nvCxnSpPr>
          <p:cNvPr id="19" name="Straight Arrow Connector 18"/>
          <p:cNvCxnSpPr>
            <a:stCxn id="18" idx="2"/>
          </p:cNvCxnSpPr>
          <p:nvPr/>
        </p:nvCxnSpPr>
        <p:spPr bwMode="auto">
          <a:xfrm>
            <a:off x="6359668" y="3082549"/>
            <a:ext cx="564838" cy="401485"/>
          </a:xfrm>
          <a:prstGeom prst="straightConnector1">
            <a:avLst/>
          </a:prstGeom>
          <a:solidFill>
            <a:schemeClr val="accent1"/>
          </a:solidFill>
          <a:ln w="28575" cap="flat" cmpd="sng" algn="ctr">
            <a:solidFill>
              <a:srgbClr val="923222"/>
            </a:solidFill>
            <a:prstDash val="solid"/>
            <a:round/>
            <a:headEnd type="none" w="med" len="med"/>
            <a:tailEnd type="triangle"/>
          </a:ln>
          <a:effectLst/>
        </p:spPr>
      </p:cxnSp>
      <p:sp>
        <p:nvSpPr>
          <p:cNvPr id="20" name="TextBox 19"/>
          <p:cNvSpPr txBox="1"/>
          <p:nvPr/>
        </p:nvSpPr>
        <p:spPr>
          <a:xfrm>
            <a:off x="2744683" y="3309785"/>
            <a:ext cx="1612236"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Cost per unit = Low</a:t>
            </a:r>
          </a:p>
        </p:txBody>
      </p:sp>
      <p:cxnSp>
        <p:nvCxnSpPr>
          <p:cNvPr id="21" name="Straight Arrow Connector 20"/>
          <p:cNvCxnSpPr>
            <a:stCxn id="20" idx="2"/>
          </p:cNvCxnSpPr>
          <p:nvPr/>
        </p:nvCxnSpPr>
        <p:spPr bwMode="auto">
          <a:xfrm>
            <a:off x="3550801" y="3617562"/>
            <a:ext cx="0" cy="389754"/>
          </a:xfrm>
          <a:prstGeom prst="straightConnector1">
            <a:avLst/>
          </a:prstGeom>
          <a:solidFill>
            <a:schemeClr val="accent1"/>
          </a:solidFill>
          <a:ln w="28575" cap="flat" cmpd="sng" algn="ctr">
            <a:solidFill>
              <a:srgbClr val="923222"/>
            </a:solidFill>
            <a:prstDash val="solid"/>
            <a:round/>
            <a:headEnd type="none" w="med" len="med"/>
            <a:tailEnd type="triangle"/>
          </a:ln>
          <a:effectLst/>
        </p:spPr>
      </p:cxnSp>
      <p:sp>
        <p:nvSpPr>
          <p:cNvPr id="12" name="Slide Number Placeholder 11"/>
          <p:cNvSpPr>
            <a:spLocks noGrp="1"/>
          </p:cNvSpPr>
          <p:nvPr>
            <p:ph type="sldNum" sz="quarter" idx="4"/>
          </p:nvPr>
        </p:nvSpPr>
        <p:spPr/>
        <p:txBody>
          <a:bodyPr/>
          <a:lstStyle/>
          <a:p>
            <a:fld id="{E66AA3EA-0569-43EF-BBA3-83FDB109D582}" type="slidenum">
              <a:rPr lang="en-US" smtClean="0"/>
              <a:pPr/>
              <a:t>18</a:t>
            </a:fld>
            <a:endParaRPr lang="en-US" dirty="0"/>
          </a:p>
        </p:txBody>
      </p:sp>
    </p:spTree>
    <p:extLst>
      <p:ext uri="{BB962C8B-B14F-4D97-AF65-F5344CB8AC3E}">
        <p14:creationId xmlns:p14="http://schemas.microsoft.com/office/powerpoint/2010/main" val="482423015"/>
      </p:ext>
    </p:extLst>
  </p:cSld>
  <p:clrMapOvr>
    <a:masterClrMapping/>
  </p:clrMapOvr>
  <p:transition spd="slow">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txBox="1">
            <a:spLocks noChangeArrowheads="1"/>
          </p:cNvSpPr>
          <p:nvPr/>
        </p:nvSpPr>
        <p:spPr bwMode="auto">
          <a:xfrm>
            <a:off x="228600" y="2537346"/>
            <a:ext cx="8686800" cy="172138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spcBef>
                <a:spcPts val="600"/>
              </a:spcBef>
              <a:spcAft>
                <a:spcPts val="1200"/>
              </a:spcAft>
              <a:buClr>
                <a:srgbClr val="923222"/>
              </a:buClr>
              <a:buSzPct val="125000"/>
              <a:buNone/>
              <a:defRPr/>
            </a:pPr>
            <a:r>
              <a:rPr lang="en-US" altLang="en-US" dirty="0">
                <a:latin typeface="Calibri" panose="020F0502020204030204" pitchFamily="34" charset="0"/>
              </a:rPr>
              <a:t>The main </a:t>
            </a:r>
            <a:r>
              <a:rPr lang="en-US" altLang="en-US" b="1" u="sng" dirty="0">
                <a:latin typeface="Calibri" panose="020F0502020204030204" pitchFamily="34" charset="0"/>
              </a:rPr>
              <a:t>reasons</a:t>
            </a:r>
            <a:r>
              <a:rPr lang="en-US" altLang="en-US" dirty="0">
                <a:latin typeface="Calibri" panose="020F0502020204030204" pitchFamily="34" charset="0"/>
              </a:rPr>
              <a:t> that cross docking is implemented is to:</a:t>
            </a:r>
          </a:p>
          <a:p>
            <a:pPr marL="347663" lvl="1" indent="-342900">
              <a:spcBef>
                <a:spcPts val="600"/>
              </a:spcBef>
              <a:spcAft>
                <a:spcPts val="600"/>
              </a:spcAft>
              <a:buClr>
                <a:srgbClr val="923222"/>
              </a:buClr>
              <a:buSzPct val="115000"/>
              <a:buFont typeface="+mj-lt"/>
              <a:buAutoNum type="arabicPeriod"/>
              <a:defRPr/>
            </a:pPr>
            <a:r>
              <a:rPr lang="en-US" altLang="en-US" sz="2000" b="1" dirty="0">
                <a:latin typeface="Calibri" panose="020F0502020204030204" pitchFamily="34" charset="0"/>
                <a:ea typeface="ＭＳ Ｐゴシック" panose="020B0600070205080204" pitchFamily="34" charset="-128"/>
              </a:rPr>
              <a:t>Provide a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central site</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for products to be sorted and combined for delivery to multiple destinations in the most productive and fastest method possible.  </a:t>
            </a:r>
          </a:p>
        </p:txBody>
      </p:sp>
      <p:sp>
        <p:nvSpPr>
          <p:cNvPr id="8" name="Title 1"/>
          <p:cNvSpPr>
            <a:spLocks noGrp="1"/>
          </p:cNvSpPr>
          <p:nvPr>
            <p:ph type="title"/>
          </p:nvPr>
        </p:nvSpPr>
        <p:spPr>
          <a:xfrm>
            <a:off x="220134" y="92457"/>
            <a:ext cx="8686800" cy="584775"/>
          </a:xfrm>
          <a:noFill/>
          <a:ln w="9525">
            <a:noFill/>
            <a:miter lim="800000"/>
            <a:headEnd/>
            <a:tailEnd/>
          </a:ln>
        </p:spPr>
        <p:txBody>
          <a:bodyPr vert="horz" wrap="square" lIns="91440" tIns="45720" rIns="91440" bIns="45720" numCol="1" rtlCol="0" anchor="t" anchorCtr="0" compatLnSpc="1">
            <a:prstTxWarp prst="textNoShape">
              <a:avLst/>
            </a:prstTxWarp>
            <a:spAutoFit/>
          </a:bodyPr>
          <a:lstStyle/>
          <a:p>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Cross-Docking Warehouse </a:t>
            </a:r>
            <a:endParaRPr lang="en-US" sz="3200" b="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sp>
        <p:nvSpPr>
          <p:cNvPr id="9" name="Rectangle 8"/>
          <p:cNvSpPr/>
          <p:nvPr/>
        </p:nvSpPr>
        <p:spPr>
          <a:xfrm>
            <a:off x="228600" y="914400"/>
            <a:ext cx="8686800" cy="1569660"/>
          </a:xfrm>
          <a:prstGeom prst="rect">
            <a:avLst/>
          </a:prstGeom>
        </p:spPr>
        <p:txBody>
          <a:bodyPr wrap="square">
            <a:spAutoFit/>
          </a:bodyPr>
          <a:lstStyle/>
          <a:p>
            <a:pPr marL="0" lvl="1">
              <a:spcBef>
                <a:spcPts val="1200"/>
              </a:spcBef>
              <a:spcAft>
                <a:spcPts val="1200"/>
              </a:spcAft>
              <a:buClr>
                <a:srgbClr val="923222"/>
              </a:buClr>
              <a:buSzPct val="125000"/>
              <a:defRPr/>
            </a:pPr>
            <a:r>
              <a:rPr lang="en-US" altLang="en-US" dirty="0">
                <a:latin typeface="Calibri" panose="020F0502020204030204" pitchFamily="34" charset="0"/>
              </a:rPr>
              <a:t>The logistics practice of unloading materials from an incoming truck or railcar and loading these materials directly onto outbound trucks or railcars, with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rPr>
              <a:t>little or no storage in between</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dirty="0">
                <a:latin typeface="Calibri" panose="020F0502020204030204" pitchFamily="34" charset="0"/>
              </a:rPr>
              <a:t>to reduce inventory investment and storage space requirements.  </a:t>
            </a:r>
            <a:endParaRPr lang="en-US" altLang="en-US" b="0" dirty="0">
              <a:latin typeface="Calibri" panose="020F050202020403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185" r="13612" b="7005"/>
          <a:stretch/>
        </p:blipFill>
        <p:spPr>
          <a:xfrm>
            <a:off x="4876800" y="3917086"/>
            <a:ext cx="3962400" cy="2674214"/>
          </a:xfrm>
          <a:prstGeom prst="rect">
            <a:avLst/>
          </a:prstGeom>
        </p:spPr>
      </p:pic>
      <p:sp>
        <p:nvSpPr>
          <p:cNvPr id="3" name="Rectangle 2"/>
          <p:cNvSpPr/>
          <p:nvPr/>
        </p:nvSpPr>
        <p:spPr>
          <a:xfrm>
            <a:off x="228600" y="4097867"/>
            <a:ext cx="4572000" cy="2400657"/>
          </a:xfrm>
          <a:prstGeom prst="rect">
            <a:avLst/>
          </a:prstGeom>
        </p:spPr>
        <p:txBody>
          <a:bodyPr>
            <a:spAutoFit/>
          </a:bodyPr>
          <a:lstStyle/>
          <a:p>
            <a:pPr marL="347663" lvl="1" indent="-342900">
              <a:spcBef>
                <a:spcPts val="600"/>
              </a:spcBef>
              <a:spcAft>
                <a:spcPts val="600"/>
              </a:spcAft>
              <a:buClr>
                <a:srgbClr val="923222"/>
              </a:buClr>
              <a:buSzPct val="115000"/>
              <a:buFont typeface="+mj-lt"/>
              <a:buAutoNum type="arabicPeriod" startAt="2"/>
              <a:defRP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Consolidate</a:t>
            </a:r>
            <a:r>
              <a:rPr lang="en-US" altLang="en-US" sz="2000" dirty="0">
                <a:latin typeface="Calibri" panose="020F0502020204030204" pitchFamily="34" charset="0"/>
                <a:ea typeface="ＭＳ Ｐゴシック" panose="020B0600070205080204" pitchFamily="34" charset="-128"/>
              </a:rPr>
              <a:t>: Combine smaller product loads into one method of transport to save on transportation costs.</a:t>
            </a:r>
          </a:p>
          <a:p>
            <a:pPr marL="347663" lvl="1" indent="-342900">
              <a:spcBef>
                <a:spcPts val="600"/>
              </a:spcBef>
              <a:spcAft>
                <a:spcPts val="600"/>
              </a:spcAft>
              <a:buClr>
                <a:srgbClr val="923222"/>
              </a:buClr>
              <a:buSzPct val="115000"/>
              <a:buFont typeface="+mj-lt"/>
              <a:buAutoNum type="arabicPeriod" startAt="2"/>
              <a:defRP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Break-Bulk</a:t>
            </a:r>
            <a:r>
              <a:rPr lang="en-US" altLang="en-US" sz="2000" dirty="0">
                <a:latin typeface="Calibri" panose="020F0502020204030204" pitchFamily="34" charset="0"/>
                <a:ea typeface="ＭＳ Ｐゴシック" panose="020B0600070205080204" pitchFamily="34" charset="-128"/>
              </a:rPr>
              <a:t>: Break down large product loads into smaller loads for transportation for an easier delivery process to the customer.</a:t>
            </a:r>
          </a:p>
        </p:txBody>
      </p:sp>
      <p:sp>
        <p:nvSpPr>
          <p:cNvPr id="7" name="Slide Number Placeholder 6"/>
          <p:cNvSpPr>
            <a:spLocks noGrp="1"/>
          </p:cNvSpPr>
          <p:nvPr>
            <p:ph type="sldNum" sz="quarter" idx="4"/>
          </p:nvPr>
        </p:nvSpPr>
        <p:spPr/>
        <p:txBody>
          <a:bodyPr/>
          <a:lstStyle/>
          <a:p>
            <a:fld id="{E66AA3EA-0569-43EF-BBA3-83FDB109D582}" type="slidenum">
              <a:rPr lang="en-US" smtClean="0"/>
              <a:pPr/>
              <a:t>19</a:t>
            </a:fld>
            <a:endParaRPr lang="en-US" dirty="0"/>
          </a:p>
        </p:txBody>
      </p:sp>
    </p:spTree>
    <p:extLst>
      <p:ext uri="{BB962C8B-B14F-4D97-AF65-F5344CB8AC3E}">
        <p14:creationId xmlns:p14="http://schemas.microsoft.com/office/powerpoint/2010/main" val="2744764494"/>
      </p:ext>
    </p:extLst>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Video Introduction</a:t>
            </a:r>
          </a:p>
        </p:txBody>
      </p:sp>
      <p:sp>
        <p:nvSpPr>
          <p:cNvPr id="7" name="Rectangle 6"/>
          <p:cNvSpPr/>
          <p:nvPr/>
        </p:nvSpPr>
        <p:spPr>
          <a:xfrm>
            <a:off x="1159934" y="3001433"/>
            <a:ext cx="6917267" cy="769441"/>
          </a:xfrm>
          <a:prstGeom prst="rect">
            <a:avLst/>
          </a:prstGeom>
        </p:spPr>
        <p:txBody>
          <a:bodyPr wrap="square">
            <a:spAutoFit/>
          </a:bodyPr>
          <a:lstStyle/>
          <a:p>
            <a:pPr algn="ctr"/>
            <a:r>
              <a:rPr lang="en-US" sz="3200" b="1" dirty="0">
                <a:latin typeface="Calibri" panose="020F0502020204030204" pitchFamily="34" charset="0"/>
                <a:hlinkClick r:id="rId2"/>
              </a:rPr>
              <a:t>“Move It” - Transportation and Logistics</a:t>
            </a:r>
            <a:endParaRPr lang="en-US" sz="3200" b="1" dirty="0">
              <a:latin typeface="Calibri" panose="020F0502020204030204" pitchFamily="34" charset="0"/>
            </a:endParaRPr>
          </a:p>
          <a:p>
            <a:pPr algn="r"/>
            <a:r>
              <a:rPr lang="en-US" sz="1200" i="1" dirty="0">
                <a:latin typeface="Calibri" panose="020F0502020204030204" pitchFamily="34" charset="0"/>
              </a:rPr>
              <a:t>3:15 minutes</a:t>
            </a:r>
          </a:p>
        </p:txBody>
      </p:sp>
      <p:sp>
        <p:nvSpPr>
          <p:cNvPr id="3" name="Slide Number Placeholder 2"/>
          <p:cNvSpPr>
            <a:spLocks noGrp="1"/>
          </p:cNvSpPr>
          <p:nvPr>
            <p:ph type="sldNum" sz="quarter" idx="4"/>
          </p:nvPr>
        </p:nvSpPr>
        <p:spPr/>
        <p:txBody>
          <a:bodyPr/>
          <a:lstStyle/>
          <a:p>
            <a:fld id="{E66AA3EA-0569-43EF-BBA3-83FDB109D582}" type="slidenum">
              <a:rPr lang="en-US" smtClean="0"/>
              <a:pPr/>
              <a:t>2</a:t>
            </a:fld>
            <a:endParaRPr lang="en-US" dirty="0"/>
          </a:p>
        </p:txBody>
      </p:sp>
    </p:spTree>
    <p:extLst>
      <p:ext uri="{BB962C8B-B14F-4D97-AF65-F5344CB8AC3E}">
        <p14:creationId xmlns:p14="http://schemas.microsoft.com/office/powerpoint/2010/main" val="811990251"/>
      </p:ext>
    </p:extLst>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963777" y="990600"/>
            <a:ext cx="3173069" cy="496146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23" name="Rectangle 122"/>
          <p:cNvSpPr/>
          <p:nvPr/>
        </p:nvSpPr>
        <p:spPr bwMode="auto">
          <a:xfrm>
            <a:off x="3116022" y="1078514"/>
            <a:ext cx="533112" cy="4762702"/>
          </a:xfrm>
          <a:prstGeom prst="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24" name="Rectangle 123"/>
          <p:cNvSpPr/>
          <p:nvPr/>
        </p:nvSpPr>
        <p:spPr bwMode="auto">
          <a:xfrm>
            <a:off x="5494867" y="1078514"/>
            <a:ext cx="513774" cy="4762702"/>
          </a:xfrm>
          <a:prstGeom prst="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208961" y="5055336"/>
            <a:ext cx="1510413" cy="593229"/>
          </a:xfrm>
          <a:prstGeom prst="rect">
            <a:avLst/>
          </a:prstGeom>
        </p:spPr>
      </p:pic>
      <p:sp>
        <p:nvSpPr>
          <p:cNvPr id="12" name="Rectangle 11"/>
          <p:cNvSpPr/>
          <p:nvPr/>
        </p:nvSpPr>
        <p:spPr bwMode="auto">
          <a:xfrm>
            <a:off x="6243591" y="527056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3" name="Rectangle 12"/>
          <p:cNvSpPr/>
          <p:nvPr/>
        </p:nvSpPr>
        <p:spPr bwMode="auto">
          <a:xfrm>
            <a:off x="6457700" y="527056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4" name="Rectangle 13"/>
          <p:cNvSpPr/>
          <p:nvPr/>
        </p:nvSpPr>
        <p:spPr bwMode="auto">
          <a:xfrm>
            <a:off x="6671808" y="527056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5" name="Rectangle 14"/>
          <p:cNvSpPr/>
          <p:nvPr/>
        </p:nvSpPr>
        <p:spPr bwMode="auto">
          <a:xfrm>
            <a:off x="6885916" y="5270562"/>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16" name="Rectangle 15"/>
          <p:cNvSpPr/>
          <p:nvPr/>
        </p:nvSpPr>
        <p:spPr bwMode="auto">
          <a:xfrm>
            <a:off x="7100025" y="5270562"/>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17" name="Rectangle 16"/>
          <p:cNvSpPr/>
          <p:nvPr/>
        </p:nvSpPr>
        <p:spPr bwMode="auto">
          <a:xfrm>
            <a:off x="6246255" y="5082594"/>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18" name="Rectangle 17"/>
          <p:cNvSpPr/>
          <p:nvPr/>
        </p:nvSpPr>
        <p:spPr bwMode="auto">
          <a:xfrm>
            <a:off x="6460364" y="5082594"/>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19" name="Rectangle 18"/>
          <p:cNvSpPr/>
          <p:nvPr/>
        </p:nvSpPr>
        <p:spPr bwMode="auto">
          <a:xfrm>
            <a:off x="6674472" y="5082594"/>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20" name="Rectangle 19"/>
          <p:cNvSpPr/>
          <p:nvPr/>
        </p:nvSpPr>
        <p:spPr bwMode="auto">
          <a:xfrm>
            <a:off x="6888580"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21" name="Rectangle 20"/>
          <p:cNvSpPr/>
          <p:nvPr/>
        </p:nvSpPr>
        <p:spPr bwMode="auto">
          <a:xfrm>
            <a:off x="7102689"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208962" y="3816881"/>
            <a:ext cx="1510413" cy="593229"/>
          </a:xfrm>
          <a:prstGeom prst="rect">
            <a:avLst/>
          </a:prstGeom>
          <a:solidFill>
            <a:srgbClr val="0000FF"/>
          </a:solidFill>
          <a:ln w="12700" cap="flat" cmpd="sng" algn="ctr">
            <a:noFill/>
            <a:prstDash val="solid"/>
            <a:round/>
            <a:headEnd type="none" w="med" len="med"/>
            <a:tailEnd type="none" w="med" len="med"/>
          </a:ln>
          <a:effectLst/>
        </p:spPr>
      </p:pic>
      <p:sp>
        <p:nvSpPr>
          <p:cNvPr id="27" name="Rectangle 26"/>
          <p:cNvSpPr/>
          <p:nvPr/>
        </p:nvSpPr>
        <p:spPr bwMode="auto">
          <a:xfrm>
            <a:off x="6243592" y="4032107"/>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28" name="Rectangle 27"/>
          <p:cNvSpPr/>
          <p:nvPr/>
        </p:nvSpPr>
        <p:spPr bwMode="auto">
          <a:xfrm>
            <a:off x="6457701" y="4032107"/>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29" name="Rectangle 28"/>
          <p:cNvSpPr/>
          <p:nvPr/>
        </p:nvSpPr>
        <p:spPr bwMode="auto">
          <a:xfrm>
            <a:off x="6671809" y="4032107"/>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30" name="Rectangle 29"/>
          <p:cNvSpPr/>
          <p:nvPr/>
        </p:nvSpPr>
        <p:spPr bwMode="auto">
          <a:xfrm>
            <a:off x="6885917"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31" name="Rectangle 30"/>
          <p:cNvSpPr/>
          <p:nvPr/>
        </p:nvSpPr>
        <p:spPr bwMode="auto">
          <a:xfrm>
            <a:off x="7100026" y="4032107"/>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32" name="Rectangle 31"/>
          <p:cNvSpPr/>
          <p:nvPr/>
        </p:nvSpPr>
        <p:spPr bwMode="auto">
          <a:xfrm>
            <a:off x="6246256" y="3844138"/>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33" name="Rectangle 32"/>
          <p:cNvSpPr/>
          <p:nvPr/>
        </p:nvSpPr>
        <p:spPr bwMode="auto">
          <a:xfrm>
            <a:off x="6460365" y="3844138"/>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34" name="Rectangle 33"/>
          <p:cNvSpPr/>
          <p:nvPr/>
        </p:nvSpPr>
        <p:spPr bwMode="auto">
          <a:xfrm>
            <a:off x="6674473" y="3844138"/>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35" name="Rectangle 34"/>
          <p:cNvSpPr/>
          <p:nvPr/>
        </p:nvSpPr>
        <p:spPr bwMode="auto">
          <a:xfrm>
            <a:off x="6888581"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36" name="Rectangle 35"/>
          <p:cNvSpPr/>
          <p:nvPr/>
        </p:nvSpPr>
        <p:spPr bwMode="auto">
          <a:xfrm>
            <a:off x="7102690" y="3844138"/>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192937" y="2578425"/>
            <a:ext cx="1510413" cy="593229"/>
          </a:xfrm>
          <a:prstGeom prst="rect">
            <a:avLst/>
          </a:prstGeom>
        </p:spPr>
      </p:pic>
      <p:sp>
        <p:nvSpPr>
          <p:cNvPr id="39" name="Rectangle 38"/>
          <p:cNvSpPr/>
          <p:nvPr/>
        </p:nvSpPr>
        <p:spPr bwMode="auto">
          <a:xfrm>
            <a:off x="6227567" y="279365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40" name="Rectangle 39"/>
          <p:cNvSpPr/>
          <p:nvPr/>
        </p:nvSpPr>
        <p:spPr bwMode="auto">
          <a:xfrm>
            <a:off x="6441675" y="2793652"/>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41" name="Rectangle 40"/>
          <p:cNvSpPr/>
          <p:nvPr/>
        </p:nvSpPr>
        <p:spPr bwMode="auto">
          <a:xfrm>
            <a:off x="6655784" y="2793652"/>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42" name="Rectangle 41"/>
          <p:cNvSpPr/>
          <p:nvPr/>
        </p:nvSpPr>
        <p:spPr bwMode="auto">
          <a:xfrm>
            <a:off x="6869892" y="279365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43" name="Rectangle 42"/>
          <p:cNvSpPr/>
          <p:nvPr/>
        </p:nvSpPr>
        <p:spPr bwMode="auto">
          <a:xfrm>
            <a:off x="7084000" y="279365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44" name="Rectangle 43"/>
          <p:cNvSpPr/>
          <p:nvPr/>
        </p:nvSpPr>
        <p:spPr bwMode="auto">
          <a:xfrm>
            <a:off x="6230231" y="2605683"/>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45" name="Rectangle 44"/>
          <p:cNvSpPr/>
          <p:nvPr/>
        </p:nvSpPr>
        <p:spPr bwMode="auto">
          <a:xfrm>
            <a:off x="6444339"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46" name="Rectangle 45"/>
          <p:cNvSpPr/>
          <p:nvPr/>
        </p:nvSpPr>
        <p:spPr bwMode="auto">
          <a:xfrm>
            <a:off x="6658448"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47" name="Rectangle 46"/>
          <p:cNvSpPr/>
          <p:nvPr/>
        </p:nvSpPr>
        <p:spPr bwMode="auto">
          <a:xfrm>
            <a:off x="6872556" y="2605683"/>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48" name="Rectangle 47"/>
          <p:cNvSpPr/>
          <p:nvPr/>
        </p:nvSpPr>
        <p:spPr bwMode="auto">
          <a:xfrm>
            <a:off x="7086664" y="2605683"/>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192937" y="1443174"/>
            <a:ext cx="1510413" cy="593229"/>
          </a:xfrm>
          <a:prstGeom prst="rect">
            <a:avLst/>
          </a:prstGeom>
        </p:spPr>
      </p:pic>
      <p:sp>
        <p:nvSpPr>
          <p:cNvPr id="51" name="Rectangle 50"/>
          <p:cNvSpPr/>
          <p:nvPr/>
        </p:nvSpPr>
        <p:spPr bwMode="auto">
          <a:xfrm>
            <a:off x="6227567"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52" name="Rectangle 51"/>
          <p:cNvSpPr/>
          <p:nvPr/>
        </p:nvSpPr>
        <p:spPr bwMode="auto">
          <a:xfrm>
            <a:off x="6441675" y="165840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53" name="Rectangle 52"/>
          <p:cNvSpPr/>
          <p:nvPr/>
        </p:nvSpPr>
        <p:spPr bwMode="auto">
          <a:xfrm>
            <a:off x="6655784" y="165840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54" name="Rectangle 53"/>
          <p:cNvSpPr/>
          <p:nvPr/>
        </p:nvSpPr>
        <p:spPr bwMode="auto">
          <a:xfrm>
            <a:off x="6869892" y="1658401"/>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55" name="Rectangle 54"/>
          <p:cNvSpPr/>
          <p:nvPr/>
        </p:nvSpPr>
        <p:spPr bwMode="auto">
          <a:xfrm>
            <a:off x="7084000" y="1658401"/>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56" name="Rectangle 55"/>
          <p:cNvSpPr/>
          <p:nvPr/>
        </p:nvSpPr>
        <p:spPr bwMode="auto">
          <a:xfrm>
            <a:off x="6230231"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57" name="Rectangle 56"/>
          <p:cNvSpPr/>
          <p:nvPr/>
        </p:nvSpPr>
        <p:spPr bwMode="auto">
          <a:xfrm>
            <a:off x="6444339"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58" name="Rectangle 57"/>
          <p:cNvSpPr/>
          <p:nvPr/>
        </p:nvSpPr>
        <p:spPr bwMode="auto">
          <a:xfrm>
            <a:off x="6658448" y="1470432"/>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59" name="Rectangle 58"/>
          <p:cNvSpPr/>
          <p:nvPr/>
        </p:nvSpPr>
        <p:spPr bwMode="auto">
          <a:xfrm>
            <a:off x="6872556" y="1470432"/>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60" name="Rectangle 59"/>
          <p:cNvSpPr/>
          <p:nvPr/>
        </p:nvSpPr>
        <p:spPr bwMode="auto">
          <a:xfrm>
            <a:off x="7086664" y="147043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7242" y="5055336"/>
            <a:ext cx="1510413" cy="593229"/>
          </a:xfrm>
          <a:prstGeom prst="rect">
            <a:avLst/>
          </a:prstGeom>
          <a:solidFill>
            <a:srgbClr val="FF0000"/>
          </a:solidFill>
          <a:ln w="12700" cap="flat" cmpd="sng" algn="ctr">
            <a:noFill/>
            <a:prstDash val="solid"/>
            <a:round/>
            <a:headEnd type="none" w="med" len="med"/>
            <a:tailEnd type="none" w="med" len="med"/>
          </a:ln>
          <a:effectLst/>
        </p:spPr>
      </p:pic>
      <p:sp>
        <p:nvSpPr>
          <p:cNvPr id="63" name="Rectangle 62"/>
          <p:cNvSpPr/>
          <p:nvPr/>
        </p:nvSpPr>
        <p:spPr bwMode="auto">
          <a:xfrm flipH="1">
            <a:off x="2653234" y="527056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4" name="Rectangle 63"/>
          <p:cNvSpPr/>
          <p:nvPr/>
        </p:nvSpPr>
        <p:spPr bwMode="auto">
          <a:xfrm flipH="1">
            <a:off x="2439126" y="527056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5" name="Rectangle 64"/>
          <p:cNvSpPr/>
          <p:nvPr/>
        </p:nvSpPr>
        <p:spPr bwMode="auto">
          <a:xfrm flipH="1">
            <a:off x="2225018" y="527056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6" name="Rectangle 65"/>
          <p:cNvSpPr/>
          <p:nvPr/>
        </p:nvSpPr>
        <p:spPr bwMode="auto">
          <a:xfrm flipH="1">
            <a:off x="2010909" y="527056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7" name="Rectangle 66"/>
          <p:cNvSpPr/>
          <p:nvPr/>
        </p:nvSpPr>
        <p:spPr bwMode="auto">
          <a:xfrm flipH="1">
            <a:off x="1796801" y="5270562"/>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8" name="Rectangle 67"/>
          <p:cNvSpPr/>
          <p:nvPr/>
        </p:nvSpPr>
        <p:spPr bwMode="auto">
          <a:xfrm flipH="1">
            <a:off x="2650571"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69" name="Rectangle 68"/>
          <p:cNvSpPr/>
          <p:nvPr/>
        </p:nvSpPr>
        <p:spPr bwMode="auto">
          <a:xfrm flipH="1">
            <a:off x="2436462"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70" name="Rectangle 69"/>
          <p:cNvSpPr/>
          <p:nvPr/>
        </p:nvSpPr>
        <p:spPr bwMode="auto">
          <a:xfrm flipH="1">
            <a:off x="2222353"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71" name="Rectangle 70"/>
          <p:cNvSpPr/>
          <p:nvPr/>
        </p:nvSpPr>
        <p:spPr bwMode="auto">
          <a:xfrm flipH="1">
            <a:off x="2008245"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sp>
        <p:nvSpPr>
          <p:cNvPr id="72" name="Rectangle 71"/>
          <p:cNvSpPr/>
          <p:nvPr/>
        </p:nvSpPr>
        <p:spPr bwMode="auto">
          <a:xfrm flipH="1">
            <a:off x="1794137" y="5082594"/>
            <a:ext cx="199790" cy="170528"/>
          </a:xfrm>
          <a:prstGeom prst="rect">
            <a:avLst/>
          </a:prstGeom>
          <a:solidFill>
            <a:srgbClr val="FF0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3268" y="3816881"/>
            <a:ext cx="1510413" cy="593229"/>
          </a:xfrm>
          <a:prstGeom prst="rect">
            <a:avLst/>
          </a:prstGeom>
        </p:spPr>
      </p:pic>
      <p:sp>
        <p:nvSpPr>
          <p:cNvPr id="75" name="Rectangle 74"/>
          <p:cNvSpPr/>
          <p:nvPr/>
        </p:nvSpPr>
        <p:spPr bwMode="auto">
          <a:xfrm flipH="1">
            <a:off x="2669261"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76" name="Rectangle 75"/>
          <p:cNvSpPr/>
          <p:nvPr/>
        </p:nvSpPr>
        <p:spPr bwMode="auto">
          <a:xfrm flipH="1">
            <a:off x="2455152"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77" name="Rectangle 76"/>
          <p:cNvSpPr/>
          <p:nvPr/>
        </p:nvSpPr>
        <p:spPr bwMode="auto">
          <a:xfrm flipH="1">
            <a:off x="2241044"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78" name="Rectangle 77"/>
          <p:cNvSpPr/>
          <p:nvPr/>
        </p:nvSpPr>
        <p:spPr bwMode="auto">
          <a:xfrm flipH="1">
            <a:off x="2026935"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79" name="Rectangle 78"/>
          <p:cNvSpPr/>
          <p:nvPr/>
        </p:nvSpPr>
        <p:spPr bwMode="auto">
          <a:xfrm flipH="1">
            <a:off x="1812827" y="4032107"/>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80" name="Rectangle 79"/>
          <p:cNvSpPr/>
          <p:nvPr/>
        </p:nvSpPr>
        <p:spPr bwMode="auto">
          <a:xfrm flipH="1">
            <a:off x="2666597"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81" name="Rectangle 80"/>
          <p:cNvSpPr/>
          <p:nvPr/>
        </p:nvSpPr>
        <p:spPr bwMode="auto">
          <a:xfrm flipH="1">
            <a:off x="2452488"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82" name="Rectangle 81"/>
          <p:cNvSpPr/>
          <p:nvPr/>
        </p:nvSpPr>
        <p:spPr bwMode="auto">
          <a:xfrm flipH="1">
            <a:off x="2238380"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83" name="Rectangle 82"/>
          <p:cNvSpPr/>
          <p:nvPr/>
        </p:nvSpPr>
        <p:spPr bwMode="auto">
          <a:xfrm flipH="1">
            <a:off x="2024271"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84" name="Rectangle 83"/>
          <p:cNvSpPr/>
          <p:nvPr/>
        </p:nvSpPr>
        <p:spPr bwMode="auto">
          <a:xfrm flipH="1">
            <a:off x="1810163" y="3844138"/>
            <a:ext cx="199790" cy="170528"/>
          </a:xfrm>
          <a:prstGeom prst="rect">
            <a:avLst/>
          </a:prstGeom>
          <a:solidFill>
            <a:srgbClr val="008000"/>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256" y="2578425"/>
            <a:ext cx="1510413" cy="593229"/>
          </a:xfrm>
          <a:prstGeom prst="rect">
            <a:avLst/>
          </a:prstGeom>
        </p:spPr>
      </p:pic>
      <p:sp>
        <p:nvSpPr>
          <p:cNvPr id="87" name="Rectangle 86"/>
          <p:cNvSpPr/>
          <p:nvPr/>
        </p:nvSpPr>
        <p:spPr bwMode="auto">
          <a:xfrm flipH="1">
            <a:off x="2661248" y="279365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88" name="Rectangle 87"/>
          <p:cNvSpPr/>
          <p:nvPr/>
        </p:nvSpPr>
        <p:spPr bwMode="auto">
          <a:xfrm flipH="1">
            <a:off x="2447140" y="279365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89" name="Rectangle 88"/>
          <p:cNvSpPr/>
          <p:nvPr/>
        </p:nvSpPr>
        <p:spPr bwMode="auto">
          <a:xfrm flipH="1">
            <a:off x="2233032" y="279365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0" name="Rectangle 89"/>
          <p:cNvSpPr/>
          <p:nvPr/>
        </p:nvSpPr>
        <p:spPr bwMode="auto">
          <a:xfrm flipH="1">
            <a:off x="2018923" y="279365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1" name="Rectangle 90"/>
          <p:cNvSpPr/>
          <p:nvPr/>
        </p:nvSpPr>
        <p:spPr bwMode="auto">
          <a:xfrm flipH="1">
            <a:off x="1804815" y="2793651"/>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2" name="Rectangle 91"/>
          <p:cNvSpPr/>
          <p:nvPr/>
        </p:nvSpPr>
        <p:spPr bwMode="auto">
          <a:xfrm flipH="1">
            <a:off x="2658585"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3" name="Rectangle 92"/>
          <p:cNvSpPr/>
          <p:nvPr/>
        </p:nvSpPr>
        <p:spPr bwMode="auto">
          <a:xfrm flipH="1">
            <a:off x="2444476"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4" name="Rectangle 93"/>
          <p:cNvSpPr/>
          <p:nvPr/>
        </p:nvSpPr>
        <p:spPr bwMode="auto">
          <a:xfrm flipH="1">
            <a:off x="2230368"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5" name="Rectangle 94"/>
          <p:cNvSpPr/>
          <p:nvPr/>
        </p:nvSpPr>
        <p:spPr bwMode="auto">
          <a:xfrm flipH="1">
            <a:off x="2016259"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96" name="Rectangle 95"/>
          <p:cNvSpPr/>
          <p:nvPr/>
        </p:nvSpPr>
        <p:spPr bwMode="auto">
          <a:xfrm flipH="1">
            <a:off x="1802151" y="2605683"/>
            <a:ext cx="199790" cy="170528"/>
          </a:xfrm>
          <a:prstGeom prst="rect">
            <a:avLst/>
          </a:prstGeom>
          <a:solidFill>
            <a:schemeClr val="accent1"/>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256" y="1443174"/>
            <a:ext cx="1510413" cy="593229"/>
          </a:xfrm>
          <a:prstGeom prst="rect">
            <a:avLst/>
          </a:prstGeom>
        </p:spPr>
      </p:pic>
      <p:sp>
        <p:nvSpPr>
          <p:cNvPr id="99" name="Rectangle 98"/>
          <p:cNvSpPr/>
          <p:nvPr/>
        </p:nvSpPr>
        <p:spPr bwMode="auto">
          <a:xfrm flipH="1">
            <a:off x="2661248"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0" name="Rectangle 99"/>
          <p:cNvSpPr/>
          <p:nvPr/>
        </p:nvSpPr>
        <p:spPr bwMode="auto">
          <a:xfrm flipH="1">
            <a:off x="2447140"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1" name="Rectangle 100"/>
          <p:cNvSpPr/>
          <p:nvPr/>
        </p:nvSpPr>
        <p:spPr bwMode="auto">
          <a:xfrm flipH="1">
            <a:off x="2233032"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2" name="Rectangle 101"/>
          <p:cNvSpPr/>
          <p:nvPr/>
        </p:nvSpPr>
        <p:spPr bwMode="auto">
          <a:xfrm flipH="1">
            <a:off x="2018923"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3" name="Rectangle 102"/>
          <p:cNvSpPr/>
          <p:nvPr/>
        </p:nvSpPr>
        <p:spPr bwMode="auto">
          <a:xfrm flipH="1">
            <a:off x="1804815" y="1658401"/>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4" name="Rectangle 103"/>
          <p:cNvSpPr/>
          <p:nvPr/>
        </p:nvSpPr>
        <p:spPr bwMode="auto">
          <a:xfrm flipH="1">
            <a:off x="2658585"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5" name="Rectangle 104"/>
          <p:cNvSpPr/>
          <p:nvPr/>
        </p:nvSpPr>
        <p:spPr bwMode="auto">
          <a:xfrm flipH="1">
            <a:off x="2444476"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6" name="Rectangle 105"/>
          <p:cNvSpPr/>
          <p:nvPr/>
        </p:nvSpPr>
        <p:spPr bwMode="auto">
          <a:xfrm flipH="1">
            <a:off x="2230368"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7" name="Rectangle 106"/>
          <p:cNvSpPr/>
          <p:nvPr/>
        </p:nvSpPr>
        <p:spPr bwMode="auto">
          <a:xfrm flipH="1">
            <a:off x="2016259"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8" name="Rectangle 107"/>
          <p:cNvSpPr/>
          <p:nvPr/>
        </p:nvSpPr>
        <p:spPr bwMode="auto">
          <a:xfrm flipH="1">
            <a:off x="1802151" y="1470432"/>
            <a:ext cx="199790" cy="170528"/>
          </a:xfrm>
          <a:prstGeom prst="rect">
            <a:avLst/>
          </a:prstGeom>
          <a:solidFill>
            <a:srgbClr val="0000FF"/>
          </a:solidFill>
          <a:ln w="12700"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sp>
        <p:nvSpPr>
          <p:cNvPr id="109" name="Rectangle 108"/>
          <p:cNvSpPr/>
          <p:nvPr/>
        </p:nvSpPr>
        <p:spPr bwMode="auto">
          <a:xfrm>
            <a:off x="2927720" y="4996468"/>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0" name="Rectangle 109"/>
          <p:cNvSpPr/>
          <p:nvPr/>
        </p:nvSpPr>
        <p:spPr bwMode="auto">
          <a:xfrm>
            <a:off x="2927720" y="3758013"/>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1" name="Rectangle 110"/>
          <p:cNvSpPr/>
          <p:nvPr/>
        </p:nvSpPr>
        <p:spPr bwMode="auto">
          <a:xfrm>
            <a:off x="2927720" y="2519557"/>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2" name="Rectangle 111"/>
          <p:cNvSpPr/>
          <p:nvPr/>
        </p:nvSpPr>
        <p:spPr bwMode="auto">
          <a:xfrm>
            <a:off x="2927720" y="1384306"/>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3" name="Rectangle 112"/>
          <p:cNvSpPr/>
          <p:nvPr/>
        </p:nvSpPr>
        <p:spPr bwMode="auto">
          <a:xfrm>
            <a:off x="6100789" y="4996468"/>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4" name="Rectangle 113"/>
          <p:cNvSpPr/>
          <p:nvPr/>
        </p:nvSpPr>
        <p:spPr bwMode="auto">
          <a:xfrm>
            <a:off x="6100789" y="3758013"/>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5" name="Rectangle 114"/>
          <p:cNvSpPr/>
          <p:nvPr/>
        </p:nvSpPr>
        <p:spPr bwMode="auto">
          <a:xfrm>
            <a:off x="6100789" y="2519557"/>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6" name="Rectangle 115"/>
          <p:cNvSpPr/>
          <p:nvPr/>
        </p:nvSpPr>
        <p:spPr bwMode="auto">
          <a:xfrm>
            <a:off x="6100789" y="1384306"/>
            <a:ext cx="72115" cy="710965"/>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17" name="TextBox 116"/>
          <p:cNvSpPr txBox="1"/>
          <p:nvPr/>
        </p:nvSpPr>
        <p:spPr>
          <a:xfrm rot="5400000" flipH="1">
            <a:off x="1742301" y="3190099"/>
            <a:ext cx="3296155" cy="553998"/>
          </a:xfrm>
          <a:prstGeom prst="rect">
            <a:avLst/>
          </a:prstGeom>
          <a:noFill/>
        </p:spPr>
        <p:txBody>
          <a:bodyPr wrap="square" rtlCol="0">
            <a:spAutoFit/>
          </a:bodyPr>
          <a:lstStyle/>
          <a:p>
            <a:pPr algn="ctr"/>
            <a:r>
              <a:rPr lang="en-US" sz="3000" b="1" dirty="0">
                <a:solidFill>
                  <a:srgbClr val="923222"/>
                </a:solidFill>
                <a:effectLst>
                  <a:outerShdw blurRad="38100" dist="38100" dir="2700000" algn="tl">
                    <a:srgbClr val="000000">
                      <a:alpha val="43137"/>
                    </a:srgbClr>
                  </a:outerShdw>
                </a:effectLst>
                <a:latin typeface="Calibri" panose="020F0502020204030204" pitchFamily="34" charset="0"/>
              </a:rPr>
              <a:t>Inbound Receiving</a:t>
            </a:r>
          </a:p>
        </p:txBody>
      </p:sp>
      <p:sp>
        <p:nvSpPr>
          <p:cNvPr id="118" name="TextBox 117"/>
          <p:cNvSpPr txBox="1"/>
          <p:nvPr/>
        </p:nvSpPr>
        <p:spPr>
          <a:xfrm rot="16200000" flipH="1">
            <a:off x="4087633" y="3196250"/>
            <a:ext cx="3440033" cy="507831"/>
          </a:xfrm>
          <a:prstGeom prst="rect">
            <a:avLst/>
          </a:prstGeom>
          <a:noFill/>
        </p:spPr>
        <p:txBody>
          <a:bodyPr wrap="square" tIns="0" rtlCol="0">
            <a:spAutoFit/>
          </a:bodyPr>
          <a:lstStyle/>
          <a:p>
            <a:pPr algn="ctr"/>
            <a:r>
              <a:rPr lang="en-US" sz="3000" b="1" dirty="0">
                <a:solidFill>
                  <a:srgbClr val="923222"/>
                </a:solidFill>
                <a:effectLst>
                  <a:outerShdw blurRad="38100" dist="38100" dir="2700000" algn="tl">
                    <a:srgbClr val="000000">
                      <a:alpha val="43137"/>
                    </a:srgbClr>
                  </a:outerShdw>
                </a:effectLst>
                <a:latin typeface="Calibri" panose="020F0502020204030204" pitchFamily="34" charset="0"/>
              </a:rPr>
              <a:t>Outbound Shipping</a:t>
            </a:r>
          </a:p>
        </p:txBody>
      </p:sp>
      <p:sp>
        <p:nvSpPr>
          <p:cNvPr id="119" name="Rectangle 118"/>
          <p:cNvSpPr/>
          <p:nvPr/>
        </p:nvSpPr>
        <p:spPr bwMode="auto">
          <a:xfrm>
            <a:off x="3695700" y="1082337"/>
            <a:ext cx="1752600" cy="4755057"/>
          </a:xfrm>
          <a:prstGeom prst="rect">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Sorting</a:t>
            </a:r>
          </a:p>
          <a:p>
            <a:pPr marL="0" marR="0" indent="0" algn="ctr" defTabSz="914400" rtl="0" eaLnBrk="0" fontAlgn="base" latinLnBrk="0" hangingPunct="0">
              <a:lnSpc>
                <a:spcPct val="100000"/>
              </a:lnSpc>
              <a:spcBef>
                <a:spcPct val="0"/>
              </a:spcBef>
              <a:spcAft>
                <a:spcPct val="0"/>
              </a:spcAft>
              <a:buClrTx/>
              <a:buSzTx/>
              <a:buFontTx/>
              <a:buNone/>
              <a:tabLst/>
            </a:pPr>
            <a:r>
              <a:rPr lang="en-US" sz="2800" b="1" dirty="0">
                <a:solidFill>
                  <a:schemeClr val="bg1"/>
                </a:solidFill>
                <a:effectLst>
                  <a:outerShdw blurRad="38100" dist="38100" dir="2700000" algn="tl">
                    <a:srgbClr val="000000">
                      <a:alpha val="43137"/>
                    </a:srgbClr>
                  </a:outerShdw>
                </a:effectLst>
                <a:latin typeface="Calibri" panose="020F0502020204030204" pitchFamily="34" charset="0"/>
              </a:rPr>
              <a:t>Area</a:t>
            </a: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7" name="TextBox 126"/>
          <p:cNvSpPr txBox="1"/>
          <p:nvPr/>
        </p:nvSpPr>
        <p:spPr>
          <a:xfrm rot="16200000">
            <a:off x="-257713" y="3157023"/>
            <a:ext cx="2006600" cy="611684"/>
          </a:xfrm>
          <a:prstGeom prst="rect">
            <a:avLst/>
          </a:prstGeom>
          <a:solidFill>
            <a:schemeClr val="accent1">
              <a:lumMod val="20000"/>
              <a:lumOff val="80000"/>
            </a:schemeClr>
          </a:solidFill>
          <a:ln>
            <a:solidFill>
              <a:schemeClr val="tx1"/>
            </a:solidFill>
          </a:ln>
        </p:spPr>
        <p:txBody>
          <a:bodyPr wrap="none" tIns="91440" bIns="91440" rtlCol="0" anchor="ctr" anchorCtr="1">
            <a:noAutofit/>
          </a:bodyPr>
          <a:lstStyle/>
          <a:p>
            <a:r>
              <a:rPr lang="en-US" sz="3000" b="1" dirty="0">
                <a:effectLst>
                  <a:outerShdw blurRad="38100" dist="38100" dir="2700000" algn="tl">
                    <a:srgbClr val="000000">
                      <a:alpha val="43137"/>
                    </a:srgbClr>
                  </a:outerShdw>
                </a:effectLst>
                <a:latin typeface="Calibri" panose="020F0502020204030204" pitchFamily="34" charset="0"/>
              </a:rPr>
              <a:t>Suppliers</a:t>
            </a:r>
          </a:p>
        </p:txBody>
      </p:sp>
      <p:sp>
        <p:nvSpPr>
          <p:cNvPr id="128" name="TextBox 127"/>
          <p:cNvSpPr txBox="1"/>
          <p:nvPr/>
        </p:nvSpPr>
        <p:spPr>
          <a:xfrm rot="5400000">
            <a:off x="7399394" y="3152790"/>
            <a:ext cx="1998035" cy="611684"/>
          </a:xfrm>
          <a:prstGeom prst="rect">
            <a:avLst/>
          </a:prstGeom>
          <a:solidFill>
            <a:schemeClr val="accent1">
              <a:lumMod val="20000"/>
              <a:lumOff val="80000"/>
            </a:schemeClr>
          </a:solidFill>
          <a:ln>
            <a:solidFill>
              <a:schemeClr val="tx1"/>
            </a:solidFill>
          </a:ln>
        </p:spPr>
        <p:txBody>
          <a:bodyPr wrap="none" tIns="91440" bIns="91440" rtlCol="0" anchor="ctr" anchorCtr="1">
            <a:noAutofit/>
          </a:bodyPr>
          <a:lstStyle/>
          <a:p>
            <a:r>
              <a:rPr lang="en-US" sz="3000" b="1" dirty="0">
                <a:effectLst>
                  <a:outerShdw blurRad="38100" dist="38100" dir="2700000" algn="tl">
                    <a:srgbClr val="000000">
                      <a:alpha val="43137"/>
                    </a:srgbClr>
                  </a:outerShdw>
                </a:effectLst>
                <a:latin typeface="Calibri" panose="020F0502020204030204" pitchFamily="34" charset="0"/>
              </a:rPr>
              <a:t>Customers</a:t>
            </a:r>
          </a:p>
        </p:txBody>
      </p:sp>
      <p:sp>
        <p:nvSpPr>
          <p:cNvPr id="132" name="Title 1"/>
          <p:cNvSpPr>
            <a:spLocks noGrp="1"/>
          </p:cNvSpPr>
          <p:nvPr>
            <p:ph type="title"/>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Cross-Docking Warehouse </a:t>
            </a:r>
            <a:endParaRPr lang="en-US" sz="3200" kern="1200" dirty="0">
              <a:effectLst>
                <a:outerShdw blurRad="38100" dist="38100" dir="2700000" algn="tl">
                  <a:srgbClr val="C0C0C0"/>
                </a:outerShdw>
              </a:effectLst>
              <a:latin typeface="Calibri" panose="020F0502020204030204" pitchFamily="34" charset="0"/>
              <a:ea typeface="+mn-ea"/>
              <a:cs typeface="Arial" charset="0"/>
            </a:endParaRPr>
          </a:p>
        </p:txBody>
      </p:sp>
      <p:sp>
        <p:nvSpPr>
          <p:cNvPr id="133" name="TextBox 132"/>
          <p:cNvSpPr txBox="1"/>
          <p:nvPr/>
        </p:nvSpPr>
        <p:spPr>
          <a:xfrm>
            <a:off x="1471407" y="6076890"/>
            <a:ext cx="6201185" cy="400110"/>
          </a:xfrm>
          <a:prstGeom prst="rect">
            <a:avLst/>
          </a:prstGeom>
          <a:noFill/>
        </p:spPr>
        <p:txBody>
          <a:bodyPr wrap="none" rtlCol="0">
            <a:spAutoFit/>
          </a:bodyPr>
          <a:lstStyle/>
          <a:p>
            <a:r>
              <a:rPr lang="en-US" sz="2000" u="sng" dirty="0">
                <a:latin typeface="Calibri" panose="020F0502020204030204" pitchFamily="34" charset="0"/>
              </a:rPr>
              <a:t>Note</a:t>
            </a:r>
            <a:r>
              <a:rPr lang="en-US" sz="2000" dirty="0">
                <a:latin typeface="Calibri" panose="020F0502020204030204" pitchFamily="34" charset="0"/>
              </a:rPr>
              <a:t>: Suppliers and Customers can be internal or external</a:t>
            </a:r>
          </a:p>
        </p:txBody>
      </p:sp>
      <p:sp>
        <p:nvSpPr>
          <p:cNvPr id="173" name="Right Arrow 172"/>
          <p:cNvSpPr/>
          <p:nvPr/>
        </p:nvSpPr>
        <p:spPr bwMode="auto">
          <a:xfrm>
            <a:off x="3344333" y="1403513"/>
            <a:ext cx="2455333" cy="469574"/>
          </a:xfrm>
          <a:prstGeom prst="rightArrow">
            <a:avLst/>
          </a:prstGeom>
          <a:solidFill>
            <a:srgbClr val="FFFF00"/>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algn="ctr" eaLnBrk="0" hangingPunct="0"/>
            <a:r>
              <a:rPr lang="en-US" sz="1000" b="1">
                <a:effectLst>
                  <a:outerShdw blurRad="38100" dist="38100" dir="2700000" algn="tl">
                    <a:srgbClr val="000000">
                      <a:alpha val="43137"/>
                    </a:srgbClr>
                  </a:outerShdw>
                </a:effectLst>
                <a:latin typeface="Calibri" panose="020F0502020204030204" pitchFamily="34" charset="0"/>
              </a:rPr>
              <a:t>Movement Across the Dock</a:t>
            </a:r>
            <a:endParaRPr lang="en-US" sz="1000" b="1" dirty="0">
              <a:effectLst>
                <a:outerShdw blurRad="38100" dist="38100" dir="2700000" algn="tl">
                  <a:srgbClr val="000000">
                    <a:alpha val="43137"/>
                  </a:srgbClr>
                </a:outerShdw>
              </a:effectLst>
              <a:latin typeface="Calibri" panose="020F0502020204030204" pitchFamily="34" charset="0"/>
            </a:endParaRPr>
          </a:p>
        </p:txBody>
      </p:sp>
      <p:sp>
        <p:nvSpPr>
          <p:cNvPr id="174" name="Right Arrow 173"/>
          <p:cNvSpPr/>
          <p:nvPr/>
        </p:nvSpPr>
        <p:spPr bwMode="auto">
          <a:xfrm>
            <a:off x="3344333" y="5023013"/>
            <a:ext cx="2455333" cy="469574"/>
          </a:xfrm>
          <a:prstGeom prst="rightArrow">
            <a:avLst/>
          </a:prstGeom>
          <a:solidFill>
            <a:srgbClr val="FFFF00"/>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Movement Across the Dock</a:t>
            </a:r>
          </a:p>
        </p:txBody>
      </p:sp>
      <p:sp>
        <p:nvSpPr>
          <p:cNvPr id="2" name="Slide Number Placeholder 1"/>
          <p:cNvSpPr>
            <a:spLocks noGrp="1"/>
          </p:cNvSpPr>
          <p:nvPr>
            <p:ph type="sldNum" sz="quarter" idx="4"/>
          </p:nvPr>
        </p:nvSpPr>
        <p:spPr/>
        <p:txBody>
          <a:bodyPr/>
          <a:lstStyle/>
          <a:p>
            <a:fld id="{E66AA3EA-0569-43EF-BBA3-83FDB109D582}" type="slidenum">
              <a:rPr lang="en-US" smtClean="0"/>
              <a:pPr/>
              <a:t>20</a:t>
            </a:fld>
            <a:endParaRPr lang="en-US" dirty="0"/>
          </a:p>
        </p:txBody>
      </p:sp>
    </p:spTree>
    <p:extLst>
      <p:ext uri="{BB962C8B-B14F-4D97-AF65-F5344CB8AC3E}">
        <p14:creationId xmlns:p14="http://schemas.microsoft.com/office/powerpoint/2010/main" val="2890228149"/>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Cross-Docking Warehouse </a:t>
            </a:r>
            <a:endParaRPr lang="en-US" sz="2000" b="0" i="1" kern="1200" dirty="0">
              <a:latin typeface="Calibri" panose="020F0502020204030204" pitchFamily="34" charset="0"/>
              <a:ea typeface="+mn-ea"/>
              <a:cs typeface="Arial" charset="0"/>
            </a:endParaRPr>
          </a:p>
        </p:txBody>
      </p:sp>
      <p:grpSp>
        <p:nvGrpSpPr>
          <p:cNvPr id="220" name="Group 219"/>
          <p:cNvGrpSpPr/>
          <p:nvPr/>
        </p:nvGrpSpPr>
        <p:grpSpPr>
          <a:xfrm>
            <a:off x="666750" y="914400"/>
            <a:ext cx="7810500" cy="3307207"/>
            <a:chOff x="228600" y="1159932"/>
            <a:chExt cx="8686800" cy="5387131"/>
          </a:xfrm>
        </p:grpSpPr>
        <p:sp>
          <p:nvSpPr>
            <p:cNvPr id="79" name="Rectangle 78"/>
            <p:cNvSpPr/>
            <p:nvPr/>
          </p:nvSpPr>
          <p:spPr bwMode="auto">
            <a:xfrm>
              <a:off x="228600" y="1159932"/>
              <a:ext cx="4114800" cy="5291667"/>
            </a:xfrm>
            <a:prstGeom prst="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7" name="TextBox 6"/>
            <p:cNvSpPr txBox="1"/>
            <p:nvPr/>
          </p:nvSpPr>
          <p:spPr>
            <a:xfrm>
              <a:off x="1271272" y="6016422"/>
              <a:ext cx="2029456" cy="526406"/>
            </a:xfrm>
            <a:prstGeom prst="rect">
              <a:avLst/>
            </a:prstGeom>
            <a:noFill/>
          </p:spPr>
          <p:txBody>
            <a:bodyPr wrap="none" tIns="0" rtlCol="0">
              <a:spAutoFit/>
            </a:bodyPr>
            <a:lstStyle/>
            <a:p>
              <a:pPr algn="ctr"/>
              <a:r>
                <a:rPr lang="en-US" sz="1800" b="1" dirty="0">
                  <a:effectLst>
                    <a:outerShdw blurRad="38100" dist="38100" dir="2700000" algn="tl">
                      <a:srgbClr val="000000">
                        <a:alpha val="43137"/>
                      </a:srgbClr>
                    </a:outerShdw>
                  </a:effectLst>
                  <a:latin typeface="Calibri" panose="020F0502020204030204" pitchFamily="34" charset="0"/>
                </a:rPr>
                <a:t>16 LTL Shipments</a:t>
              </a:r>
            </a:p>
          </p:txBody>
        </p:sp>
        <p:sp>
          <p:nvSpPr>
            <p:cNvPr id="24" name="Rectangle 23"/>
            <p:cNvSpPr/>
            <p:nvPr/>
          </p:nvSpPr>
          <p:spPr bwMode="auto">
            <a:xfrm flipH="1">
              <a:off x="372532" y="1692036"/>
              <a:ext cx="719668" cy="430161"/>
            </a:xfrm>
            <a:prstGeom prst="rect">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25" name="Rectangle 24"/>
            <p:cNvSpPr/>
            <p:nvPr/>
          </p:nvSpPr>
          <p:spPr bwMode="auto">
            <a:xfrm flipH="1">
              <a:off x="1412521" y="1692036"/>
              <a:ext cx="719668" cy="4301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Supplier</a:t>
              </a:r>
            </a:p>
          </p:txBody>
        </p:sp>
        <p:sp>
          <p:nvSpPr>
            <p:cNvPr id="26" name="Rectangle 25"/>
            <p:cNvSpPr/>
            <p:nvPr/>
          </p:nvSpPr>
          <p:spPr bwMode="auto">
            <a:xfrm flipH="1">
              <a:off x="2452510" y="1692036"/>
              <a:ext cx="719668" cy="430161"/>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27" name="Rectangle 26"/>
            <p:cNvSpPr/>
            <p:nvPr/>
          </p:nvSpPr>
          <p:spPr bwMode="auto">
            <a:xfrm flipH="1">
              <a:off x="3492500" y="1692036"/>
              <a:ext cx="719668" cy="430161"/>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22" name="Oval 21"/>
            <p:cNvSpPr/>
            <p:nvPr/>
          </p:nvSpPr>
          <p:spPr bwMode="auto">
            <a:xfrm>
              <a:off x="387351" y="5475816"/>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28" name="Oval 27"/>
            <p:cNvSpPr/>
            <p:nvPr/>
          </p:nvSpPr>
          <p:spPr bwMode="auto">
            <a:xfrm>
              <a:off x="1428751" y="5473699"/>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29" name="Oval 28"/>
            <p:cNvSpPr/>
            <p:nvPr/>
          </p:nvSpPr>
          <p:spPr bwMode="auto">
            <a:xfrm>
              <a:off x="2470151" y="5473699"/>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30" name="Oval 29"/>
            <p:cNvSpPr/>
            <p:nvPr/>
          </p:nvSpPr>
          <p:spPr bwMode="auto">
            <a:xfrm>
              <a:off x="3511551" y="5475816"/>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cxnSp>
          <p:nvCxnSpPr>
            <p:cNvPr id="32" name="Straight Arrow Connector 31"/>
            <p:cNvCxnSpPr>
              <a:stCxn id="24" idx="2"/>
              <a:endCxn id="30" idx="0"/>
            </p:cNvCxnSpPr>
            <p:nvPr/>
          </p:nvCxnSpPr>
          <p:spPr bwMode="auto">
            <a:xfrm>
              <a:off x="732366" y="2122197"/>
              <a:ext cx="3115734"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3" name="Straight Arrow Connector 32"/>
            <p:cNvCxnSpPr>
              <a:stCxn id="24" idx="2"/>
              <a:endCxn id="29" idx="0"/>
            </p:cNvCxnSpPr>
            <p:nvPr/>
          </p:nvCxnSpPr>
          <p:spPr bwMode="auto">
            <a:xfrm>
              <a:off x="732366" y="2122197"/>
              <a:ext cx="207433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6" name="Straight Arrow Connector 35"/>
            <p:cNvCxnSpPr>
              <a:stCxn id="24" idx="2"/>
              <a:endCxn id="28" idx="0"/>
            </p:cNvCxnSpPr>
            <p:nvPr/>
          </p:nvCxnSpPr>
          <p:spPr bwMode="auto">
            <a:xfrm>
              <a:off x="732366" y="2122197"/>
              <a:ext cx="103293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7" name="Straight Arrow Connector 36"/>
            <p:cNvCxnSpPr>
              <a:stCxn id="24" idx="2"/>
              <a:endCxn id="22" idx="0"/>
            </p:cNvCxnSpPr>
            <p:nvPr/>
          </p:nvCxnSpPr>
          <p:spPr bwMode="auto">
            <a:xfrm flipH="1">
              <a:off x="723900" y="2122197"/>
              <a:ext cx="8466"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2" name="Straight Arrow Connector 41"/>
            <p:cNvCxnSpPr>
              <a:stCxn id="25" idx="2"/>
              <a:endCxn id="30" idx="0"/>
            </p:cNvCxnSpPr>
            <p:nvPr/>
          </p:nvCxnSpPr>
          <p:spPr bwMode="auto">
            <a:xfrm>
              <a:off x="1772355" y="2122197"/>
              <a:ext cx="2075745"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3" name="Straight Arrow Connector 42"/>
            <p:cNvCxnSpPr>
              <a:stCxn id="25" idx="2"/>
              <a:endCxn id="29" idx="0"/>
            </p:cNvCxnSpPr>
            <p:nvPr/>
          </p:nvCxnSpPr>
          <p:spPr bwMode="auto">
            <a:xfrm>
              <a:off x="1772355" y="2122197"/>
              <a:ext cx="1034345"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4" name="Straight Arrow Connector 43"/>
            <p:cNvCxnSpPr>
              <a:stCxn id="25" idx="2"/>
              <a:endCxn id="28" idx="0"/>
            </p:cNvCxnSpPr>
            <p:nvPr/>
          </p:nvCxnSpPr>
          <p:spPr bwMode="auto">
            <a:xfrm flipH="1">
              <a:off x="1765300" y="2122197"/>
              <a:ext cx="7055"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45" name="Straight Arrow Connector 44"/>
            <p:cNvCxnSpPr>
              <a:stCxn id="25" idx="2"/>
              <a:endCxn id="22" idx="0"/>
            </p:cNvCxnSpPr>
            <p:nvPr/>
          </p:nvCxnSpPr>
          <p:spPr bwMode="auto">
            <a:xfrm flipH="1">
              <a:off x="723900" y="2122197"/>
              <a:ext cx="1048455"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4" name="Straight Arrow Connector 53"/>
            <p:cNvCxnSpPr>
              <a:stCxn id="26" idx="2"/>
              <a:endCxn id="30" idx="0"/>
            </p:cNvCxnSpPr>
            <p:nvPr/>
          </p:nvCxnSpPr>
          <p:spPr bwMode="auto">
            <a:xfrm>
              <a:off x="2812344" y="2122197"/>
              <a:ext cx="1035756"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5" name="Straight Arrow Connector 54"/>
            <p:cNvCxnSpPr>
              <a:stCxn id="26" idx="2"/>
              <a:endCxn id="29" idx="0"/>
            </p:cNvCxnSpPr>
            <p:nvPr/>
          </p:nvCxnSpPr>
          <p:spPr bwMode="auto">
            <a:xfrm flipH="1">
              <a:off x="2806700" y="2122197"/>
              <a:ext cx="564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6" name="Straight Arrow Connector 55"/>
            <p:cNvCxnSpPr>
              <a:stCxn id="26" idx="2"/>
              <a:endCxn id="28" idx="0"/>
            </p:cNvCxnSpPr>
            <p:nvPr/>
          </p:nvCxnSpPr>
          <p:spPr bwMode="auto">
            <a:xfrm flipH="1">
              <a:off x="1765300" y="2122197"/>
              <a:ext cx="104704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57" name="Straight Arrow Connector 56"/>
            <p:cNvCxnSpPr>
              <a:stCxn id="26" idx="2"/>
              <a:endCxn id="22" idx="0"/>
            </p:cNvCxnSpPr>
            <p:nvPr/>
          </p:nvCxnSpPr>
          <p:spPr bwMode="auto">
            <a:xfrm flipH="1">
              <a:off x="723900" y="2122197"/>
              <a:ext cx="2088444"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6" name="Straight Arrow Connector 65"/>
            <p:cNvCxnSpPr>
              <a:stCxn id="27" idx="2"/>
              <a:endCxn id="30" idx="0"/>
            </p:cNvCxnSpPr>
            <p:nvPr/>
          </p:nvCxnSpPr>
          <p:spPr bwMode="auto">
            <a:xfrm flipH="1">
              <a:off x="3848100" y="2122197"/>
              <a:ext cx="4234"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7" name="Straight Arrow Connector 66"/>
            <p:cNvCxnSpPr>
              <a:stCxn id="27" idx="2"/>
              <a:endCxn id="29" idx="0"/>
            </p:cNvCxnSpPr>
            <p:nvPr/>
          </p:nvCxnSpPr>
          <p:spPr bwMode="auto">
            <a:xfrm flipH="1">
              <a:off x="2806700" y="2122197"/>
              <a:ext cx="104563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8" name="Straight Arrow Connector 67"/>
            <p:cNvCxnSpPr>
              <a:stCxn id="27" idx="2"/>
              <a:endCxn id="28" idx="0"/>
            </p:cNvCxnSpPr>
            <p:nvPr/>
          </p:nvCxnSpPr>
          <p:spPr bwMode="auto">
            <a:xfrm flipH="1">
              <a:off x="1765300" y="2122197"/>
              <a:ext cx="2087034" cy="335150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69" name="Straight Arrow Connector 68"/>
            <p:cNvCxnSpPr>
              <a:stCxn id="27" idx="2"/>
              <a:endCxn id="22" idx="0"/>
            </p:cNvCxnSpPr>
            <p:nvPr/>
          </p:nvCxnSpPr>
          <p:spPr bwMode="auto">
            <a:xfrm flipH="1">
              <a:off x="723900" y="2122197"/>
              <a:ext cx="3128434" cy="335361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78" name="TextBox 77"/>
            <p:cNvSpPr txBox="1"/>
            <p:nvPr/>
          </p:nvSpPr>
          <p:spPr>
            <a:xfrm>
              <a:off x="825636" y="1165022"/>
              <a:ext cx="2920740" cy="576540"/>
            </a:xfrm>
            <a:prstGeom prst="rect">
              <a:avLst/>
            </a:prstGeom>
            <a:noFill/>
          </p:spPr>
          <p:txBody>
            <a:bodyPr wrap="none" tIns="0" rtlCol="0">
              <a:spAutoFit/>
            </a:bodyPr>
            <a:lstStyle/>
            <a:p>
              <a:pPr algn="ctr"/>
              <a:r>
                <a:rPr lang="en-US" sz="2000" b="1" dirty="0">
                  <a:effectLst>
                    <a:outerShdw blurRad="38100" dist="38100" dir="2700000" algn="tl">
                      <a:srgbClr val="000000">
                        <a:alpha val="43137"/>
                      </a:srgbClr>
                    </a:outerShdw>
                  </a:effectLst>
                  <a:latin typeface="Calibri" panose="020F0502020204030204" pitchFamily="34" charset="0"/>
                </a:rPr>
                <a:t>Without Cross-Docking</a:t>
              </a:r>
            </a:p>
          </p:txBody>
        </p:sp>
        <p:sp>
          <p:nvSpPr>
            <p:cNvPr id="80" name="Rectangle 79"/>
            <p:cNvSpPr/>
            <p:nvPr/>
          </p:nvSpPr>
          <p:spPr bwMode="auto">
            <a:xfrm>
              <a:off x="4800600" y="1164166"/>
              <a:ext cx="4114800" cy="5291667"/>
            </a:xfrm>
            <a:prstGeom prst="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81" name="TextBox 80"/>
            <p:cNvSpPr txBox="1"/>
            <p:nvPr/>
          </p:nvSpPr>
          <p:spPr>
            <a:xfrm>
              <a:off x="5894475" y="6020657"/>
              <a:ext cx="1927049" cy="526406"/>
            </a:xfrm>
            <a:prstGeom prst="rect">
              <a:avLst/>
            </a:prstGeom>
            <a:noFill/>
          </p:spPr>
          <p:txBody>
            <a:bodyPr wrap="none" tIns="0" rtlCol="0">
              <a:spAutoFit/>
            </a:bodyPr>
            <a:lstStyle/>
            <a:p>
              <a:pPr algn="ctr"/>
              <a:r>
                <a:rPr lang="en-US" sz="1800" b="1" dirty="0">
                  <a:effectLst>
                    <a:outerShdw blurRad="38100" dist="38100" dir="2700000" algn="tl">
                      <a:srgbClr val="000000">
                        <a:alpha val="43137"/>
                      </a:srgbClr>
                    </a:outerShdw>
                  </a:effectLst>
                  <a:latin typeface="Calibri" panose="020F0502020204030204" pitchFamily="34" charset="0"/>
                </a:rPr>
                <a:t>8 FTL Shipments</a:t>
              </a:r>
            </a:p>
          </p:txBody>
        </p:sp>
        <p:sp>
          <p:nvSpPr>
            <p:cNvPr id="82" name="Rectangle 81"/>
            <p:cNvSpPr/>
            <p:nvPr/>
          </p:nvSpPr>
          <p:spPr bwMode="auto">
            <a:xfrm flipH="1">
              <a:off x="4944532" y="1692036"/>
              <a:ext cx="719668" cy="430161"/>
            </a:xfrm>
            <a:prstGeom prst="rect">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83" name="Rectangle 82"/>
            <p:cNvSpPr/>
            <p:nvPr/>
          </p:nvSpPr>
          <p:spPr bwMode="auto">
            <a:xfrm flipH="1">
              <a:off x="5977465" y="1692036"/>
              <a:ext cx="719668" cy="4301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Supplier</a:t>
              </a:r>
            </a:p>
          </p:txBody>
        </p:sp>
        <p:sp>
          <p:nvSpPr>
            <p:cNvPr id="84" name="Rectangle 83"/>
            <p:cNvSpPr/>
            <p:nvPr/>
          </p:nvSpPr>
          <p:spPr bwMode="auto">
            <a:xfrm flipH="1">
              <a:off x="7010398" y="1692036"/>
              <a:ext cx="719668" cy="430161"/>
            </a:xfrm>
            <a:prstGeom prst="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85" name="Rectangle 84"/>
            <p:cNvSpPr/>
            <p:nvPr/>
          </p:nvSpPr>
          <p:spPr bwMode="auto">
            <a:xfrm flipH="1">
              <a:off x="8043332" y="1692036"/>
              <a:ext cx="719668" cy="430161"/>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Supplier</a:t>
              </a:r>
            </a:p>
          </p:txBody>
        </p:sp>
        <p:sp>
          <p:nvSpPr>
            <p:cNvPr id="86" name="Oval 85"/>
            <p:cNvSpPr/>
            <p:nvPr/>
          </p:nvSpPr>
          <p:spPr bwMode="auto">
            <a:xfrm>
              <a:off x="4959351" y="5475816"/>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87" name="Oval 86"/>
            <p:cNvSpPr/>
            <p:nvPr/>
          </p:nvSpPr>
          <p:spPr bwMode="auto">
            <a:xfrm>
              <a:off x="6000751" y="5477933"/>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88" name="Oval 87"/>
            <p:cNvSpPr/>
            <p:nvPr/>
          </p:nvSpPr>
          <p:spPr bwMode="auto">
            <a:xfrm>
              <a:off x="7042151" y="5477933"/>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sp>
          <p:nvSpPr>
            <p:cNvPr id="89" name="Oval 88"/>
            <p:cNvSpPr/>
            <p:nvPr/>
          </p:nvSpPr>
          <p:spPr bwMode="auto">
            <a:xfrm>
              <a:off x="8083551" y="5475816"/>
              <a:ext cx="673098" cy="554567"/>
            </a:xfrm>
            <a:prstGeom prst="ellipse">
              <a:avLst/>
            </a:prstGeom>
            <a:solidFill>
              <a:schemeClr val="accent4"/>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Customer</a:t>
              </a:r>
            </a:p>
          </p:txBody>
        </p:sp>
        <p:cxnSp>
          <p:nvCxnSpPr>
            <p:cNvPr id="93" name="Straight Arrow Connector 92"/>
            <p:cNvCxnSpPr>
              <a:stCxn id="82" idx="2"/>
            </p:cNvCxnSpPr>
            <p:nvPr/>
          </p:nvCxnSpPr>
          <p:spPr bwMode="auto">
            <a:xfrm>
              <a:off x="5304366" y="2122197"/>
              <a:ext cx="1316567" cy="123060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6" name="Straight Arrow Connector 95"/>
            <p:cNvCxnSpPr>
              <a:stCxn id="83" idx="2"/>
            </p:cNvCxnSpPr>
            <p:nvPr/>
          </p:nvCxnSpPr>
          <p:spPr bwMode="auto">
            <a:xfrm>
              <a:off x="6337299" y="2122197"/>
              <a:ext cx="452968" cy="123060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9" name="Straight Arrow Connector 98"/>
            <p:cNvCxnSpPr>
              <a:stCxn id="84" idx="2"/>
            </p:cNvCxnSpPr>
            <p:nvPr/>
          </p:nvCxnSpPr>
          <p:spPr bwMode="auto">
            <a:xfrm flipH="1">
              <a:off x="6917268" y="2122197"/>
              <a:ext cx="452964" cy="123060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3" name="Straight Arrow Connector 102"/>
            <p:cNvCxnSpPr>
              <a:stCxn id="85" idx="2"/>
            </p:cNvCxnSpPr>
            <p:nvPr/>
          </p:nvCxnSpPr>
          <p:spPr bwMode="auto">
            <a:xfrm flipH="1">
              <a:off x="7103534" y="2122197"/>
              <a:ext cx="1299632" cy="123060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6" name="TextBox 105"/>
            <p:cNvSpPr txBox="1"/>
            <p:nvPr/>
          </p:nvSpPr>
          <p:spPr>
            <a:xfrm>
              <a:off x="5599990" y="1169257"/>
              <a:ext cx="2516032" cy="576540"/>
            </a:xfrm>
            <a:prstGeom prst="rect">
              <a:avLst/>
            </a:prstGeom>
            <a:noFill/>
          </p:spPr>
          <p:txBody>
            <a:bodyPr wrap="none" tIns="0" rtlCol="0">
              <a:spAutoFit/>
            </a:bodyPr>
            <a:lstStyle/>
            <a:p>
              <a:pPr algn="ctr"/>
              <a:r>
                <a:rPr lang="en-US" sz="2000" b="1" dirty="0">
                  <a:effectLst>
                    <a:outerShdw blurRad="38100" dist="38100" dir="2700000" algn="tl">
                      <a:srgbClr val="000000">
                        <a:alpha val="43137"/>
                      </a:srgbClr>
                    </a:outerShdw>
                  </a:effectLst>
                  <a:latin typeface="Calibri" panose="020F0502020204030204" pitchFamily="34" charset="0"/>
                </a:rPr>
                <a:t>With Cross-Docking</a:t>
              </a:r>
            </a:p>
          </p:txBody>
        </p:sp>
        <p:sp>
          <p:nvSpPr>
            <p:cNvPr id="107" name="Rectangle 106"/>
            <p:cNvSpPr/>
            <p:nvPr/>
          </p:nvSpPr>
          <p:spPr bwMode="auto">
            <a:xfrm>
              <a:off x="5080000" y="3352800"/>
              <a:ext cx="3556000" cy="914400"/>
            </a:xfrm>
            <a:prstGeom prst="rect">
              <a:avLst/>
            </a:prstGeom>
            <a:solidFill>
              <a:srgbClr val="FFE497"/>
            </a:solidFill>
            <a:ln w="2857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accent4"/>
                  </a:solidFill>
                  <a:effectLst>
                    <a:outerShdw blurRad="38100" dist="38100" dir="2700000" algn="tl">
                      <a:srgbClr val="000000">
                        <a:alpha val="43137"/>
                      </a:srgbClr>
                    </a:outerShdw>
                  </a:effectLst>
                  <a:latin typeface="Calibri" panose="020F0502020204030204" pitchFamily="34" charset="0"/>
                </a:rPr>
                <a:t>Cross Docking Warehouse</a:t>
              </a:r>
            </a:p>
          </p:txBody>
        </p:sp>
        <p:cxnSp>
          <p:nvCxnSpPr>
            <p:cNvPr id="121" name="Straight Arrow Connector 120"/>
            <p:cNvCxnSpPr>
              <a:stCxn id="107" idx="2"/>
              <a:endCxn id="87" idx="0"/>
            </p:cNvCxnSpPr>
            <p:nvPr/>
          </p:nvCxnSpPr>
          <p:spPr bwMode="auto">
            <a:xfrm flipH="1">
              <a:off x="6337300" y="4267200"/>
              <a:ext cx="520700" cy="121073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3" name="Straight Arrow Connector 122"/>
            <p:cNvCxnSpPr>
              <a:stCxn id="107" idx="2"/>
              <a:endCxn id="86" idx="0"/>
            </p:cNvCxnSpPr>
            <p:nvPr/>
          </p:nvCxnSpPr>
          <p:spPr bwMode="auto">
            <a:xfrm flipH="1">
              <a:off x="5295900" y="4267200"/>
              <a:ext cx="1562100" cy="120861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7" name="Straight Arrow Connector 126"/>
            <p:cNvCxnSpPr>
              <a:stCxn id="107" idx="2"/>
              <a:endCxn id="88" idx="0"/>
            </p:cNvCxnSpPr>
            <p:nvPr/>
          </p:nvCxnSpPr>
          <p:spPr bwMode="auto">
            <a:xfrm>
              <a:off x="6858000" y="4267200"/>
              <a:ext cx="520700" cy="121073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32" name="Straight Arrow Connector 131"/>
            <p:cNvCxnSpPr>
              <a:stCxn id="107" idx="2"/>
              <a:endCxn id="89" idx="0"/>
            </p:cNvCxnSpPr>
            <p:nvPr/>
          </p:nvCxnSpPr>
          <p:spPr bwMode="auto">
            <a:xfrm>
              <a:off x="6858000" y="4267200"/>
              <a:ext cx="1562100" cy="120861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
        <p:nvSpPr>
          <p:cNvPr id="3" name="Rectangle 2"/>
          <p:cNvSpPr/>
          <p:nvPr/>
        </p:nvSpPr>
        <p:spPr>
          <a:xfrm>
            <a:off x="228600" y="4202999"/>
            <a:ext cx="8686800" cy="2523768"/>
          </a:xfrm>
          <a:prstGeom prst="rect">
            <a:avLst/>
          </a:prstGeom>
        </p:spPr>
        <p:txBody>
          <a:bodyPr wrap="square">
            <a:spAutoFit/>
          </a:bodyPr>
          <a:lstStyle/>
          <a:p>
            <a:pPr marL="4763" lvl="1" indent="0">
              <a:spcBef>
                <a:spcPts val="600"/>
              </a:spcBef>
              <a:spcAft>
                <a:spcPts val="0"/>
              </a:spcAft>
              <a:buClr>
                <a:srgbClr val="923222"/>
              </a:buClr>
              <a:buSzPct val="115000"/>
              <a:buNone/>
            </a:pP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Advantages:</a:t>
            </a:r>
          </a:p>
          <a:p>
            <a:pPr marL="347663" marR="0" lvl="1" indent="-342900">
              <a:spcBef>
                <a:spcPts val="600"/>
              </a:spcBef>
              <a:spcAft>
                <a:spcPts val="600"/>
              </a:spcAft>
              <a:buClr>
                <a:srgbClr val="923222"/>
              </a:buClr>
              <a:buSzPct val="115000"/>
              <a:buFont typeface="Wingdings" panose="05000000000000000000" pitchFamily="2" charset="2"/>
              <a:buChar char="§"/>
            </a:pPr>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Transportation Cost Savings</a:t>
            </a:r>
            <a:r>
              <a:rPr lang="en-US" sz="1800" b="1" dirty="0">
                <a:latin typeface="Calibri" panose="020F0502020204030204" pitchFamily="34" charset="0"/>
                <a:ea typeface="ＭＳ Ｐゴシック" panose="020B0600070205080204" pitchFamily="34" charset="-128"/>
              </a:rPr>
              <a:t>:</a:t>
            </a:r>
            <a:r>
              <a:rPr lang="en-US" sz="1800" dirty="0">
                <a:latin typeface="Calibri" panose="020F0502020204030204" pitchFamily="34" charset="0"/>
                <a:ea typeface="ＭＳ Ｐゴシック" panose="020B0600070205080204" pitchFamily="34" charset="-128"/>
              </a:rPr>
              <a:t> 8 FTL Shipments are less expensive per unit than 16 LTL Shipments.</a:t>
            </a:r>
            <a:endParaRPr lang="en-US" sz="1800" u="sng" dirty="0">
              <a:latin typeface="Calibri" panose="020F0502020204030204" pitchFamily="34" charset="0"/>
              <a:ea typeface="ＭＳ Ｐゴシック" panose="020B0600070205080204" pitchFamily="34" charset="-128"/>
            </a:endParaRPr>
          </a:p>
          <a:p>
            <a:pPr marL="347663" marR="0" lvl="1" indent="-342900">
              <a:spcBef>
                <a:spcPts val="600"/>
              </a:spcBef>
              <a:spcAft>
                <a:spcPts val="600"/>
              </a:spcAft>
              <a:buClr>
                <a:srgbClr val="923222"/>
              </a:buClr>
              <a:buSzPct val="115000"/>
              <a:buFont typeface="Wingdings" panose="05000000000000000000" pitchFamily="2" charset="2"/>
              <a:buChar char="§"/>
            </a:pPr>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Operational Efficiency</a:t>
            </a:r>
            <a:r>
              <a:rPr lang="en-US" sz="1800" dirty="0">
                <a:latin typeface="Calibri" panose="020F0502020204030204" pitchFamily="34" charset="0"/>
                <a:ea typeface="ＭＳ Ｐゴシック" panose="020B0600070205080204" pitchFamily="34" charset="-128"/>
              </a:rPr>
              <a:t>: Warehouse operations are more efficient as the material does not have to be stored at the warehouse, moving directly from receiving to shipping.</a:t>
            </a:r>
          </a:p>
          <a:p>
            <a:pPr marL="347663" marR="0" lvl="1" indent="-342900">
              <a:spcBef>
                <a:spcPts val="600"/>
              </a:spcBef>
              <a:spcAft>
                <a:spcPts val="600"/>
              </a:spcAft>
              <a:buClr>
                <a:srgbClr val="923222"/>
              </a:buClr>
              <a:buSzPct val="115000"/>
              <a:buFont typeface="Wingdings" panose="05000000000000000000" pitchFamily="2" charset="2"/>
              <a:buChar char="§"/>
            </a:pPr>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Inventory Efficiency</a:t>
            </a:r>
            <a:r>
              <a:rPr lang="en-US" sz="1800" dirty="0">
                <a:latin typeface="Calibri" panose="020F0502020204030204" pitchFamily="34" charset="0"/>
                <a:ea typeface="ＭＳ Ｐゴシック" panose="020B0600070205080204" pitchFamily="34" charset="-128"/>
              </a:rPr>
              <a:t>: As there is no storage at the warehouses, total inventory in the supply chain can be reduced.</a:t>
            </a:r>
          </a:p>
        </p:txBody>
      </p:sp>
      <p:sp>
        <p:nvSpPr>
          <p:cNvPr id="6" name="TextBox 5"/>
          <p:cNvSpPr txBox="1"/>
          <p:nvPr/>
        </p:nvSpPr>
        <p:spPr>
          <a:xfrm>
            <a:off x="2387600" y="4150667"/>
            <a:ext cx="2116477" cy="461665"/>
          </a:xfrm>
          <a:prstGeom prst="rect">
            <a:avLst/>
          </a:prstGeom>
          <a:noFill/>
        </p:spPr>
        <p:txBody>
          <a:bodyPr wrap="none" rtlCol="0">
            <a:spAutoFit/>
          </a:bodyPr>
          <a:lstStyle/>
          <a:p>
            <a:r>
              <a:rPr lang="en-US" sz="1200" dirty="0">
                <a:solidFill>
                  <a:srgbClr val="923222"/>
                </a:solidFill>
                <a:effectLst>
                  <a:outerShdw blurRad="38100" dist="38100" dir="2700000" algn="tl">
                    <a:srgbClr val="000000">
                      <a:alpha val="43137"/>
                    </a:srgbClr>
                  </a:outerShdw>
                </a:effectLst>
                <a:latin typeface="Calibri" panose="020F0502020204030204" pitchFamily="34" charset="0"/>
              </a:rPr>
              <a:t>4 shipments for each supplier</a:t>
            </a:r>
          </a:p>
          <a:p>
            <a:r>
              <a:rPr lang="en-US" sz="1200" dirty="0">
                <a:solidFill>
                  <a:srgbClr val="923222"/>
                </a:solidFill>
                <a:effectLst>
                  <a:outerShdw blurRad="38100" dist="38100" dir="2700000" algn="tl">
                    <a:srgbClr val="000000">
                      <a:alpha val="43137"/>
                    </a:srgbClr>
                  </a:outerShdw>
                </a:effectLst>
                <a:latin typeface="Calibri" panose="020F0502020204030204" pitchFamily="34" charset="0"/>
              </a:rPr>
              <a:t>4 shipments for each customer</a:t>
            </a:r>
          </a:p>
        </p:txBody>
      </p:sp>
      <p:sp>
        <p:nvSpPr>
          <p:cNvPr id="58" name="TextBox 57"/>
          <p:cNvSpPr txBox="1"/>
          <p:nvPr/>
        </p:nvSpPr>
        <p:spPr>
          <a:xfrm>
            <a:off x="6485561" y="4150667"/>
            <a:ext cx="2116477" cy="461665"/>
          </a:xfrm>
          <a:prstGeom prst="rect">
            <a:avLst/>
          </a:prstGeom>
          <a:noFill/>
        </p:spPr>
        <p:txBody>
          <a:bodyPr wrap="none" rtlCol="0">
            <a:spAutoFit/>
          </a:bodyPr>
          <a:lstStyle/>
          <a:p>
            <a:r>
              <a:rPr lang="en-US" sz="1200" dirty="0">
                <a:solidFill>
                  <a:srgbClr val="923222"/>
                </a:solidFill>
                <a:effectLst>
                  <a:outerShdw blurRad="38100" dist="38100" dir="2700000" algn="tl">
                    <a:srgbClr val="000000">
                      <a:alpha val="43137"/>
                    </a:srgbClr>
                  </a:outerShdw>
                </a:effectLst>
                <a:latin typeface="Calibri" panose="020F0502020204030204" pitchFamily="34" charset="0"/>
              </a:rPr>
              <a:t>1 shipment for each supplier</a:t>
            </a:r>
          </a:p>
          <a:p>
            <a:r>
              <a:rPr lang="en-US" sz="1200" dirty="0">
                <a:solidFill>
                  <a:srgbClr val="923222"/>
                </a:solidFill>
                <a:effectLst>
                  <a:outerShdw blurRad="38100" dist="38100" dir="2700000" algn="tl">
                    <a:srgbClr val="000000">
                      <a:alpha val="43137"/>
                    </a:srgbClr>
                  </a:outerShdw>
                </a:effectLst>
                <a:latin typeface="Calibri" panose="020F0502020204030204" pitchFamily="34" charset="0"/>
              </a:rPr>
              <a:t>1 shipment for each customer</a:t>
            </a:r>
          </a:p>
        </p:txBody>
      </p:sp>
      <p:sp>
        <p:nvSpPr>
          <p:cNvPr id="8" name="Slide Number Placeholder 7"/>
          <p:cNvSpPr>
            <a:spLocks noGrp="1"/>
          </p:cNvSpPr>
          <p:nvPr>
            <p:ph type="sldNum" sz="quarter" idx="4"/>
          </p:nvPr>
        </p:nvSpPr>
        <p:spPr/>
        <p:txBody>
          <a:bodyPr/>
          <a:lstStyle/>
          <a:p>
            <a:fld id="{E66AA3EA-0569-43EF-BBA3-83FDB109D582}" type="slidenum">
              <a:rPr lang="en-US" smtClean="0"/>
              <a:pPr/>
              <a:t>21</a:t>
            </a:fld>
            <a:endParaRPr lang="en-US" dirty="0"/>
          </a:p>
        </p:txBody>
      </p:sp>
    </p:spTree>
    <p:extLst>
      <p:ext uri="{BB962C8B-B14F-4D97-AF65-F5344CB8AC3E}">
        <p14:creationId xmlns:p14="http://schemas.microsoft.com/office/powerpoint/2010/main" val="2337428804"/>
      </p:ext>
    </p:extLst>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454" r="1975" b="1555"/>
          <a:stretch/>
        </p:blipFill>
        <p:spPr>
          <a:xfrm>
            <a:off x="6165459" y="1773768"/>
            <a:ext cx="2885408" cy="2129365"/>
          </a:xfrm>
          <a:prstGeom prst="rect">
            <a:avLst/>
          </a:prstGeom>
        </p:spPr>
      </p:pic>
      <p:sp>
        <p:nvSpPr>
          <p:cNvPr id="7" name="Rectangle 3"/>
          <p:cNvSpPr txBox="1">
            <a:spLocks noChangeArrowheads="1"/>
          </p:cNvSpPr>
          <p:nvPr/>
        </p:nvSpPr>
        <p:spPr bwMode="auto">
          <a:xfrm>
            <a:off x="228600" y="914400"/>
            <a:ext cx="8686800" cy="22690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lnSpc>
                <a:spcPct val="90000"/>
              </a:lnSpc>
              <a:spcBef>
                <a:spcPts val="600"/>
              </a:spcBef>
              <a:spcAft>
                <a:spcPts val="600"/>
              </a:spcAft>
              <a:buClr>
                <a:srgbClr val="923222"/>
              </a:buClr>
              <a:buSzPct val="115000"/>
              <a:buNone/>
            </a:pPr>
            <a:r>
              <a:rPr lang="en-US" altLang="en-US" sz="2800" kern="0" dirty="0">
                <a:latin typeface="Calibri" panose="020F0502020204030204" pitchFamily="34" charset="0"/>
                <a:ea typeface="ＭＳ Ｐゴシック" panose="020B0600070205080204" pitchFamily="34" charset="-128"/>
              </a:rPr>
              <a:t>A warehouse network is simply the </a:t>
            </a:r>
            <a:r>
              <a:rPr lang="en-US" altLang="en-US" sz="2800"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number</a:t>
            </a:r>
            <a:r>
              <a:rPr lang="en-US" altLang="en-US" sz="2800" kern="0" dirty="0">
                <a:latin typeface="Calibri" panose="020F0502020204030204" pitchFamily="34" charset="0"/>
                <a:ea typeface="ＭＳ Ｐゴシック" panose="020B0600070205080204" pitchFamily="34" charset="-128"/>
              </a:rPr>
              <a:t> of, and the </a:t>
            </a:r>
            <a:r>
              <a:rPr lang="en-US" altLang="en-US" sz="2800"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relationship</a:t>
            </a:r>
            <a:r>
              <a:rPr lang="en-US" altLang="en-US" sz="2800" kern="0" dirty="0">
                <a:latin typeface="Calibri" panose="020F0502020204030204" pitchFamily="34" charset="0"/>
                <a:ea typeface="ＭＳ Ｐゴシック" panose="020B0600070205080204" pitchFamily="34" charset="-128"/>
              </a:rPr>
              <a:t> between, the warehouses that a company has in their organizational structure. </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kern="0" dirty="0">
                <a:latin typeface="Calibri" panose="020F0502020204030204" pitchFamily="34" charset="0"/>
                <a:ea typeface="ＭＳ Ｐゴシック" panose="020B0600070205080204" pitchFamily="34" charset="-128"/>
              </a:rPr>
              <a:t>The fundamental questions to be answered                                                in establishing a warehouse network are:</a:t>
            </a:r>
            <a:endParaRPr lang="en-US" altLang="en-US" sz="2400" kern="0" dirty="0">
              <a:latin typeface="Calibri" panose="020F0502020204030204" pitchFamily="34" charset="0"/>
              <a:ea typeface="ＭＳ Ｐゴシック" panose="020B0600070205080204" pitchFamily="34" charset="-128"/>
            </a:endParaRPr>
          </a:p>
        </p:txBody>
      </p:sp>
      <p:sp>
        <p:nvSpPr>
          <p:cNvPr id="8" name="Rectangle 3"/>
          <p:cNvSpPr txBox="1">
            <a:spLocks noChangeArrowheads="1"/>
          </p:cNvSpPr>
          <p:nvPr/>
        </p:nvSpPr>
        <p:spPr bwMode="auto">
          <a:xfrm>
            <a:off x="228600" y="3065318"/>
            <a:ext cx="5511800" cy="86321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914400" lvl="1" indent="-457200">
              <a:spcBef>
                <a:spcPts val="600"/>
              </a:spcBef>
              <a:spcAft>
                <a:spcPts val="6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rPr>
              <a:t>How many warehouses are needed? </a:t>
            </a:r>
          </a:p>
          <a:p>
            <a:pPr marL="914400" lvl="1" indent="-457200">
              <a:spcBef>
                <a:spcPts val="600"/>
              </a:spcBef>
              <a:spcAft>
                <a:spcPts val="600"/>
              </a:spcAft>
              <a:buClr>
                <a:srgbClr val="923222"/>
              </a:buClr>
              <a:buSzPct val="115000"/>
              <a:buFont typeface="+mj-lt"/>
              <a:buAutoNum type="arabicPeriod"/>
            </a:pPr>
            <a:r>
              <a:rPr lang="en-US" altLang="en-US" sz="2000" kern="0" dirty="0">
                <a:latin typeface="Calibri" panose="020F0502020204030204" pitchFamily="34" charset="0"/>
                <a:ea typeface="ＭＳ Ｐゴシック" panose="020B0600070205080204" pitchFamily="34" charset="-128"/>
              </a:rPr>
              <a:t>Where should they be located? </a:t>
            </a:r>
          </a:p>
        </p:txBody>
      </p:sp>
      <p:sp>
        <p:nvSpPr>
          <p:cNvPr id="4" name="Rectangle 3"/>
          <p:cNvSpPr/>
          <p:nvPr/>
        </p:nvSpPr>
        <p:spPr>
          <a:xfrm>
            <a:off x="228600" y="4038208"/>
            <a:ext cx="8686800" cy="2616101"/>
          </a:xfrm>
          <a:prstGeom prst="rect">
            <a:avLst/>
          </a:prstGeom>
        </p:spPr>
        <p:txBody>
          <a:bodyPr wrap="square">
            <a:spAutoFit/>
          </a:bodyPr>
          <a:lstStyle/>
          <a:p>
            <a:pPr marL="347663" lvl="1" indent="-342900" eaLnBrk="0" hangingPunct="0">
              <a:lnSpc>
                <a:spcPct val="90000"/>
              </a:lnSpc>
              <a:spcBef>
                <a:spcPts val="0"/>
              </a:spcBef>
              <a:spcAft>
                <a:spcPts val="0"/>
              </a:spcAft>
              <a:buClr>
                <a:srgbClr val="923222"/>
              </a:buClr>
              <a:buSzPct val="115000"/>
              <a:buFont typeface="Wingdings" panose="05000000000000000000" pitchFamily="2" charset="2"/>
              <a:buChar char="§"/>
            </a:pPr>
            <a:r>
              <a:rPr lang="en-US" kern="0" dirty="0">
                <a:latin typeface="Calibri" panose="020F0502020204030204" pitchFamily="34" charset="0"/>
                <a:ea typeface="ＭＳ Ｐゴシック" panose="020B0600070205080204" pitchFamily="34" charset="-128"/>
              </a:rPr>
              <a:t>Trade-offs that will determine </a:t>
            </a:r>
            <a:r>
              <a:rPr lang="en-US"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how many</a:t>
            </a:r>
            <a:r>
              <a:rPr lang="en-US"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kern="0" dirty="0">
                <a:latin typeface="Calibri" panose="020F0502020204030204" pitchFamily="34" charset="0"/>
                <a:ea typeface="ＭＳ Ｐゴシック" panose="020B0600070205080204" pitchFamily="34" charset="-128"/>
              </a:rPr>
              <a:t>warehouses the company needs and </a:t>
            </a:r>
            <a:r>
              <a:rPr lang="en-US"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where</a:t>
            </a:r>
            <a:r>
              <a:rPr lang="en-US" kern="0" dirty="0">
                <a:latin typeface="Calibri" panose="020F0502020204030204" pitchFamily="34" charset="0"/>
                <a:ea typeface="ＭＳ Ｐゴシック" panose="020B0600070205080204" pitchFamily="34" charset="-128"/>
              </a:rPr>
              <a:t> they should be located are: </a:t>
            </a:r>
          </a:p>
          <a:p>
            <a:pPr marL="804863" lvl="1" indent="-347663" eaLnBrk="0" hangingPunct="0">
              <a:lnSpc>
                <a:spcPct val="90000"/>
              </a:lnSpc>
              <a:spcBef>
                <a:spcPts val="600"/>
              </a:spcBef>
              <a:spcAft>
                <a:spcPts val="300"/>
              </a:spcAft>
              <a:buClr>
                <a:srgbClr val="923222"/>
              </a:buClr>
              <a:buSzPct val="115000"/>
              <a:buFont typeface="+mj-lt"/>
              <a:buAutoNum type="arabicPeriod"/>
            </a:pPr>
            <a:r>
              <a:rPr lang="en-US" sz="2000" kern="0" dirty="0">
                <a:latin typeface="Calibri" panose="020F0502020204030204" pitchFamily="34" charset="0"/>
                <a:ea typeface="ＭＳ Ｐゴシック" panose="020B0600070205080204" pitchFamily="34" charset="-128"/>
              </a:rPr>
              <a:t>The </a:t>
            </a:r>
            <a:r>
              <a:rPr lang="en-US" sz="2000" b="1" kern="0" dirty="0">
                <a:latin typeface="Calibri" panose="020F0502020204030204" pitchFamily="34" charset="0"/>
                <a:ea typeface="ＭＳ Ｐゴシック" panose="020B0600070205080204" pitchFamily="34" charset="-128"/>
              </a:rPr>
              <a:t>level of customer service </a:t>
            </a:r>
            <a:r>
              <a:rPr lang="en-US" sz="2000" kern="0" dirty="0">
                <a:latin typeface="Calibri" panose="020F0502020204030204" pitchFamily="34" charset="0"/>
                <a:ea typeface="ＭＳ Ｐゴシック" panose="020B0600070205080204" pitchFamily="34" charset="-128"/>
              </a:rPr>
              <a:t>the company wants to provide</a:t>
            </a:r>
          </a:p>
          <a:p>
            <a:pPr marL="1200150" lvl="2" indent="-285750" eaLnBrk="0" hangingPunct="0">
              <a:lnSpc>
                <a:spcPct val="90000"/>
              </a:lnSpc>
              <a:spcBef>
                <a:spcPts val="300"/>
              </a:spcBef>
              <a:spcAft>
                <a:spcPts val="300"/>
              </a:spcAft>
              <a:buClr>
                <a:srgbClr val="923222"/>
              </a:buClr>
              <a:buSzPct val="115000"/>
              <a:buFont typeface="Symbol" panose="05050102010706020507" pitchFamily="18" charset="2"/>
              <a:buChar char="-"/>
            </a:pPr>
            <a:r>
              <a:rPr lang="en-US" sz="1800" kern="0" dirty="0">
                <a:latin typeface="Calibri" panose="020F0502020204030204" pitchFamily="34" charset="0"/>
                <a:ea typeface="ＭＳ Ｐゴシック" panose="020B0600070205080204" pitchFamily="34" charset="-128"/>
              </a:rPr>
              <a:t>The greater the desired custom service level – the more warehouses the company may need to geographically disperse inventory.  </a:t>
            </a:r>
          </a:p>
          <a:p>
            <a:pPr marL="804863" lvl="1" indent="-347663" eaLnBrk="0" hangingPunct="0">
              <a:lnSpc>
                <a:spcPct val="90000"/>
              </a:lnSpc>
              <a:spcBef>
                <a:spcPts val="300"/>
              </a:spcBef>
              <a:spcAft>
                <a:spcPts val="300"/>
              </a:spcAft>
              <a:buClr>
                <a:srgbClr val="923222"/>
              </a:buClr>
              <a:buSzPct val="115000"/>
              <a:buFont typeface="+mj-lt"/>
              <a:buAutoNum type="arabicPeriod"/>
            </a:pPr>
            <a:r>
              <a:rPr lang="en-US" sz="2000" kern="0" dirty="0">
                <a:latin typeface="Calibri" panose="020F0502020204030204" pitchFamily="34" charset="0"/>
                <a:ea typeface="ＭＳ Ｐゴシック" panose="020B0600070205080204" pitchFamily="34" charset="-128"/>
              </a:rPr>
              <a:t>The </a:t>
            </a:r>
            <a:r>
              <a:rPr lang="en-US" sz="2000" b="1" kern="0" dirty="0">
                <a:latin typeface="Calibri" panose="020F0502020204030204" pitchFamily="34" charset="0"/>
                <a:ea typeface="ＭＳ Ｐゴシック" panose="020B0600070205080204" pitchFamily="34" charset="-128"/>
              </a:rPr>
              <a:t>amount of inventory </a:t>
            </a:r>
            <a:r>
              <a:rPr lang="en-US" sz="2000" kern="0" dirty="0">
                <a:latin typeface="Calibri" panose="020F0502020204030204" pitchFamily="34" charset="0"/>
                <a:ea typeface="ＭＳ Ｐゴシック" panose="020B0600070205080204" pitchFamily="34" charset="-128"/>
              </a:rPr>
              <a:t>the company is willing to invest in</a:t>
            </a:r>
          </a:p>
          <a:p>
            <a:pPr marL="1200150" lvl="2" indent="-285750" eaLnBrk="0" hangingPunct="0">
              <a:lnSpc>
                <a:spcPct val="90000"/>
              </a:lnSpc>
              <a:spcBef>
                <a:spcPts val="300"/>
              </a:spcBef>
              <a:spcAft>
                <a:spcPts val="300"/>
              </a:spcAft>
              <a:buClr>
                <a:srgbClr val="923222"/>
              </a:buClr>
              <a:buSzPct val="115000"/>
              <a:buFont typeface="Symbol" panose="05050102010706020507" pitchFamily="18" charset="2"/>
              <a:buChar char="-"/>
            </a:pPr>
            <a:r>
              <a:rPr lang="en-US" sz="1800" kern="0" dirty="0">
                <a:latin typeface="Calibri" panose="020F0502020204030204" pitchFamily="34" charset="0"/>
                <a:ea typeface="ＭＳ Ｐゴシック" panose="020B0600070205080204" pitchFamily="34" charset="-128"/>
              </a:rPr>
              <a:t>The more warehouses the company needs – the greater the amount of inventory the company will need to invest. </a:t>
            </a:r>
            <a:endParaRPr lang="en-US" sz="2000" kern="0" dirty="0">
              <a:latin typeface="Calibri" panose="020F0502020204030204" pitchFamily="34" charset="0"/>
              <a:ea typeface="ＭＳ Ｐゴシック" panose="020B0600070205080204" pitchFamily="34" charset="-128"/>
            </a:endParaRPr>
          </a:p>
        </p:txBody>
      </p:sp>
      <p:sp>
        <p:nvSpPr>
          <p:cNvPr id="6" name="Slide Number Placeholder 5"/>
          <p:cNvSpPr>
            <a:spLocks noGrp="1"/>
          </p:cNvSpPr>
          <p:nvPr>
            <p:ph type="sldNum" sz="quarter" idx="4"/>
          </p:nvPr>
        </p:nvSpPr>
        <p:spPr/>
        <p:txBody>
          <a:bodyPr/>
          <a:lstStyle/>
          <a:p>
            <a:fld id="{E66AA3EA-0569-43EF-BBA3-83FDB109D582}" type="slidenum">
              <a:rPr lang="en-US" smtClean="0"/>
              <a:pPr/>
              <a:t>22</a:t>
            </a:fld>
            <a:endParaRPr lang="en-US" dirty="0"/>
          </a:p>
        </p:txBody>
      </p:sp>
    </p:spTree>
    <p:extLst>
      <p:ext uri="{BB962C8B-B14F-4D97-AF65-F5344CB8AC3E}">
        <p14:creationId xmlns:p14="http://schemas.microsoft.com/office/powerpoint/2010/main" val="2159984350"/>
      </p:ext>
    </p:extLst>
  </p:cSld>
  <p:clrMapOvr>
    <a:masterClrMapping/>
  </p:clrMapOvr>
  <p:transition spd="slow">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Single Warehouse</a:t>
            </a:r>
          </a:p>
        </p:txBody>
      </p:sp>
      <p:sp>
        <p:nvSpPr>
          <p:cNvPr id="7" name="Rectangle 3"/>
          <p:cNvSpPr txBox="1">
            <a:spLocks noChangeArrowheads="1"/>
          </p:cNvSpPr>
          <p:nvPr/>
        </p:nvSpPr>
        <p:spPr bwMode="auto">
          <a:xfrm>
            <a:off x="228600" y="4893734"/>
            <a:ext cx="8686800" cy="1346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600"/>
              </a:spcBef>
              <a:spcAft>
                <a:spcPts val="1200"/>
              </a:spcAft>
              <a:buClr>
                <a:srgbClr val="923222"/>
              </a:buClr>
              <a:buSzPct val="115000"/>
              <a:buNone/>
            </a:pPr>
            <a:r>
              <a:rPr lang="en-US" altLang="en-US" sz="2000"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Negatives</a:t>
            </a:r>
            <a:r>
              <a:rPr lang="en-US" altLang="en-US" sz="2000"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4763" lvl="1" indent="0">
              <a:spcBef>
                <a:spcPts val="600"/>
              </a:spcBef>
              <a:spcAft>
                <a:spcPts val="1200"/>
              </a:spcAft>
              <a:buClr>
                <a:srgbClr val="923222"/>
              </a:buClr>
              <a:buSzPct val="115000"/>
              <a:buNone/>
            </a:pPr>
            <a:r>
              <a:rPr lang="en-US" altLang="en-US" sz="2000" kern="0" dirty="0">
                <a:latin typeface="Calibri" panose="020F0502020204030204" pitchFamily="34" charset="0"/>
                <a:ea typeface="ＭＳ Ｐゴシック" panose="020B0600070205080204" pitchFamily="34" charset="-128"/>
              </a:rPr>
              <a:t>The single warehouse (i.e., centralized network) may take longer to deliver product to some customers who are remote from the central location.</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482" t="4191" r="6111" b="1196"/>
          <a:stretch/>
        </p:blipFill>
        <p:spPr>
          <a:xfrm>
            <a:off x="5429437" y="914400"/>
            <a:ext cx="3502896" cy="2218267"/>
          </a:xfrm>
          <a:prstGeom prst="rect">
            <a:avLst/>
          </a:prstGeom>
        </p:spPr>
      </p:pic>
      <p:sp>
        <p:nvSpPr>
          <p:cNvPr id="5" name="TextBox 4"/>
          <p:cNvSpPr txBox="1"/>
          <p:nvPr/>
        </p:nvSpPr>
        <p:spPr>
          <a:xfrm>
            <a:off x="7467601" y="2002423"/>
            <a:ext cx="407776" cy="33855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r>
              <a:rPr lang="en-US" sz="1600" dirty="0">
                <a:solidFill>
                  <a:srgbClr val="923222"/>
                </a:solidFill>
                <a:sym typeface="Webdings" panose="05030102010509060703" pitchFamily="18" charset="2"/>
              </a:rPr>
              <a:t></a:t>
            </a:r>
            <a:endParaRPr lang="en-US" sz="1600" dirty="0">
              <a:solidFill>
                <a:srgbClr val="923222"/>
              </a:solidFill>
            </a:endParaRPr>
          </a:p>
        </p:txBody>
      </p:sp>
      <p:sp>
        <p:nvSpPr>
          <p:cNvPr id="8" name="Rectangle 3"/>
          <p:cNvSpPr txBox="1">
            <a:spLocks noChangeArrowheads="1"/>
          </p:cNvSpPr>
          <p:nvPr/>
        </p:nvSpPr>
        <p:spPr bwMode="auto">
          <a:xfrm>
            <a:off x="228600" y="914401"/>
            <a:ext cx="5274733" cy="2311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600"/>
              </a:spcBef>
              <a:spcAft>
                <a:spcPts val="1200"/>
              </a:spcAft>
              <a:buClr>
                <a:srgbClr val="923222"/>
              </a:buClr>
              <a:buSzPct val="115000"/>
              <a:buNone/>
            </a:pPr>
            <a:r>
              <a:rPr lang="en-US" altLang="en-US" sz="2000"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Positives</a:t>
            </a:r>
            <a:r>
              <a:rPr lang="en-US" altLang="en-US" sz="2000"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Less complicated</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Operating costs and inventory will be lower</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No duplication of equipment, warehouse staff, and managers </a:t>
            </a:r>
          </a:p>
        </p:txBody>
      </p:sp>
      <p:sp>
        <p:nvSpPr>
          <p:cNvPr id="9" name="Rectangle 3"/>
          <p:cNvSpPr txBox="1">
            <a:spLocks noChangeArrowheads="1"/>
          </p:cNvSpPr>
          <p:nvPr/>
        </p:nvSpPr>
        <p:spPr bwMode="auto">
          <a:xfrm>
            <a:off x="228600" y="3344333"/>
            <a:ext cx="8686800" cy="13292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600"/>
              </a:spcBef>
              <a:spcAft>
                <a:spcPts val="12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Network will be centralized and the company will have its best people, equipment and inventory systems concentrated in one place.  </a:t>
            </a:r>
          </a:p>
          <a:p>
            <a:pPr marL="347663" lvl="1" indent="-342900">
              <a:spcBef>
                <a:spcPts val="600"/>
              </a:spcBef>
              <a:spcAft>
                <a:spcPts val="12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Warehouse can more actively focus on the needs of its customers.</a:t>
            </a:r>
          </a:p>
        </p:txBody>
      </p:sp>
      <p:sp>
        <p:nvSpPr>
          <p:cNvPr id="6" name="Slide Number Placeholder 5"/>
          <p:cNvSpPr>
            <a:spLocks noGrp="1"/>
          </p:cNvSpPr>
          <p:nvPr>
            <p:ph type="sldNum" sz="quarter" idx="4"/>
          </p:nvPr>
        </p:nvSpPr>
        <p:spPr/>
        <p:txBody>
          <a:bodyPr/>
          <a:lstStyle/>
          <a:p>
            <a:fld id="{E66AA3EA-0569-43EF-BBA3-83FDB109D582}" type="slidenum">
              <a:rPr lang="en-US" smtClean="0"/>
              <a:pPr/>
              <a:t>23</a:t>
            </a:fld>
            <a:endParaRPr lang="en-US" dirty="0"/>
          </a:p>
        </p:txBody>
      </p:sp>
    </p:spTree>
    <p:extLst>
      <p:ext uri="{BB962C8B-B14F-4D97-AF65-F5344CB8AC3E}">
        <p14:creationId xmlns:p14="http://schemas.microsoft.com/office/powerpoint/2010/main" val="2995802628"/>
      </p:ext>
    </p:extLst>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  </a:t>
            </a:r>
            <a:r>
              <a:rPr lang="en-US" altLang="en-US" sz="3200" kern="1200" dirty="0">
                <a:effectLst>
                  <a:outerShdw blurRad="38100" dist="38100" dir="2700000" algn="tl">
                    <a:srgbClr val="C0C0C0"/>
                  </a:outerShdw>
                </a:effectLst>
                <a:latin typeface="Calibri" panose="020F0502020204030204" pitchFamily="34" charset="0"/>
                <a:cs typeface="Arial" charset="0"/>
              </a:rPr>
              <a:t>Multiple Warehouses</a:t>
            </a:r>
            <a:endPar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pic>
        <p:nvPicPr>
          <p:cNvPr id="21" name="Picture 20"/>
          <p:cNvPicPr>
            <a:picLocks noChangeAspect="1"/>
          </p:cNvPicPr>
          <p:nvPr/>
        </p:nvPicPr>
        <p:blipFill rotWithShape="1">
          <a:blip r:embed="rId2"/>
          <a:srcRect l="2523"/>
          <a:stretch/>
        </p:blipFill>
        <p:spPr>
          <a:xfrm>
            <a:off x="4174067" y="914399"/>
            <a:ext cx="4741333" cy="3048001"/>
          </a:xfrm>
          <a:prstGeom prst="rect">
            <a:avLst/>
          </a:prstGeom>
        </p:spPr>
      </p:pic>
      <p:sp>
        <p:nvSpPr>
          <p:cNvPr id="23" name="Rectangle 22"/>
          <p:cNvSpPr/>
          <p:nvPr/>
        </p:nvSpPr>
        <p:spPr>
          <a:xfrm>
            <a:off x="228600" y="3771900"/>
            <a:ext cx="8686800" cy="2708434"/>
          </a:xfrm>
          <a:prstGeom prst="rect">
            <a:avLst/>
          </a:prstGeom>
        </p:spPr>
        <p:txBody>
          <a:bodyPr wrap="square">
            <a:spAutoFit/>
          </a:bodyPr>
          <a:lstStyle/>
          <a:p>
            <a:pPr marL="233363" lvl="1" indent="0">
              <a:spcBef>
                <a:spcPts val="600"/>
              </a:spcBef>
              <a:spcAft>
                <a:spcPts val="600"/>
              </a:spcAft>
              <a:buClr>
                <a:srgbClr val="923222"/>
              </a:buClr>
              <a:buSzPct val="115000"/>
              <a:buNone/>
            </a:pPr>
            <a:r>
              <a:rPr lang="en-US" altLang="en-US" sz="2000"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Negatives</a:t>
            </a:r>
            <a:r>
              <a:rPr lang="en-US" altLang="en-US" sz="2000"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576263" lvl="1" indent="-342900">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More complicated</a:t>
            </a:r>
          </a:p>
          <a:p>
            <a:pPr marL="576263" lvl="1" indent="-342900">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Operating costs and inventory will be higher as each warehouse costs money to staff and operate.  Duplication of equipment, warehouse staff, and managers </a:t>
            </a:r>
          </a:p>
          <a:p>
            <a:pPr marL="576263" lvl="1" indent="-342900">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Network will be decentralized and the company will have to spread its best people, equipment and inventory systems across a larger network.  </a:t>
            </a:r>
          </a:p>
        </p:txBody>
      </p:sp>
      <p:sp>
        <p:nvSpPr>
          <p:cNvPr id="24" name="Rectangle 23"/>
          <p:cNvSpPr/>
          <p:nvPr/>
        </p:nvSpPr>
        <p:spPr>
          <a:xfrm>
            <a:off x="228600" y="914400"/>
            <a:ext cx="4114800" cy="2477601"/>
          </a:xfrm>
          <a:prstGeom prst="rect">
            <a:avLst/>
          </a:prstGeom>
        </p:spPr>
        <p:txBody>
          <a:bodyPr wrap="square">
            <a:spAutoFit/>
          </a:bodyPr>
          <a:lstStyle/>
          <a:p>
            <a:pPr marL="228600" lvl="1" indent="0">
              <a:spcBef>
                <a:spcPts val="0"/>
              </a:spcBef>
              <a:spcAft>
                <a:spcPts val="1200"/>
              </a:spcAft>
              <a:buClr>
                <a:srgbClr val="923222"/>
              </a:buClr>
              <a:buSzPct val="115000"/>
              <a:buNone/>
            </a:pPr>
            <a:r>
              <a:rPr lang="en-US" altLang="en-US" sz="2000"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Positives</a:t>
            </a:r>
            <a:r>
              <a:rPr lang="en-US" altLang="en-US" sz="2000"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233363" lvl="1">
              <a:spcBef>
                <a:spcPts val="600"/>
              </a:spcBef>
              <a:spcAft>
                <a:spcPts val="600"/>
              </a:spcAft>
              <a:buClr>
                <a:srgbClr val="923222"/>
              </a:buClr>
              <a:buSzPct val="115000"/>
            </a:pPr>
            <a:r>
              <a:rPr lang="en-US" altLang="en-US" sz="2000" kern="0" dirty="0">
                <a:latin typeface="Calibri" panose="020F0502020204030204" pitchFamily="34" charset="0"/>
                <a:ea typeface="ＭＳ Ｐゴシック" panose="020B0600070205080204" pitchFamily="34" charset="-128"/>
              </a:rPr>
              <a:t>Potentially faster delivery to customers from a decentralized network that is geographically dispersed throughout the market, assuming adequate inventory in each warehouse</a:t>
            </a:r>
          </a:p>
        </p:txBody>
      </p:sp>
      <p:sp>
        <p:nvSpPr>
          <p:cNvPr id="4" name="Slide Number Placeholder 3"/>
          <p:cNvSpPr>
            <a:spLocks noGrp="1"/>
          </p:cNvSpPr>
          <p:nvPr>
            <p:ph type="sldNum" sz="quarter" idx="4"/>
          </p:nvPr>
        </p:nvSpPr>
        <p:spPr/>
        <p:txBody>
          <a:bodyPr/>
          <a:lstStyle/>
          <a:p>
            <a:fld id="{E66AA3EA-0569-43EF-BBA3-83FDB109D582}" type="slidenum">
              <a:rPr lang="en-US" smtClean="0"/>
              <a:pPr/>
              <a:t>24</a:t>
            </a:fld>
            <a:endParaRPr lang="en-US" dirty="0"/>
          </a:p>
        </p:txBody>
      </p:sp>
    </p:spTree>
    <p:extLst>
      <p:ext uri="{BB962C8B-B14F-4D97-AF65-F5344CB8AC3E}">
        <p14:creationId xmlns:p14="http://schemas.microsoft.com/office/powerpoint/2010/main" val="3637844922"/>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a:t>
            </a:r>
            <a:r>
              <a:rPr lang="en-US" alt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 :  </a:t>
            </a:r>
            <a:r>
              <a:rPr lang="en-US" altLang="en-US" sz="3200" kern="1200" dirty="0">
                <a:effectLst>
                  <a:outerShdw blurRad="38100" dist="38100" dir="2700000" algn="tl">
                    <a:srgbClr val="C0C0C0"/>
                  </a:outerShdw>
                </a:effectLst>
                <a:latin typeface="Calibri" panose="020F0502020204030204" pitchFamily="34" charset="0"/>
                <a:cs typeface="Arial" charset="0"/>
              </a:rPr>
              <a:t>Hybrid Approach</a:t>
            </a:r>
            <a:endPar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7" name="Rectangle 3"/>
          <p:cNvSpPr txBox="1">
            <a:spLocks noChangeArrowheads="1"/>
          </p:cNvSpPr>
          <p:nvPr/>
        </p:nvSpPr>
        <p:spPr bwMode="auto">
          <a:xfrm>
            <a:off x="228600" y="914400"/>
            <a:ext cx="8686800" cy="1257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600"/>
              </a:spcBef>
              <a:spcAft>
                <a:spcPts val="600"/>
              </a:spcAft>
              <a:buClr>
                <a:srgbClr val="923222"/>
              </a:buClr>
              <a:buSzPct val="115000"/>
              <a:buNone/>
            </a:pPr>
            <a:r>
              <a:rPr lang="en-US" altLang="en-US" sz="2000" kern="0" dirty="0">
                <a:latin typeface="Calibri" panose="020F0502020204030204" pitchFamily="34" charset="0"/>
                <a:ea typeface="ＭＳ Ｐゴシック" panose="020B0600070205080204" pitchFamily="34" charset="-128"/>
              </a:rPr>
              <a:t>One hybrid network is a “</a:t>
            </a:r>
            <a:r>
              <a:rPr lang="en-US" altLang="en-US" sz="2000"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hub-and-spoke</a:t>
            </a:r>
            <a:r>
              <a:rPr lang="en-US" altLang="en-US" sz="2000" kern="0" dirty="0">
                <a:latin typeface="Calibri" panose="020F0502020204030204" pitchFamily="34" charset="0"/>
                <a:ea typeface="ＭＳ Ｐゴシック" panose="020B0600070205080204" pitchFamily="34" charset="-128"/>
              </a:rPr>
              <a:t>” where there is a centralized warehouse (i.e., the “hub”) which holds most of the inventory linked to a series of smaller geographically dispersed warehouses (i.e., the “spokes”) which hold only a small amount of inventory to support their local area in the immediate time frame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096" t="1696" r="2077" b="2692"/>
          <a:stretch/>
        </p:blipFill>
        <p:spPr>
          <a:xfrm>
            <a:off x="5537201" y="4305300"/>
            <a:ext cx="3378200" cy="2297803"/>
          </a:xfrm>
          <a:prstGeom prst="rect">
            <a:avLst/>
          </a:prstGeom>
        </p:spPr>
      </p:pic>
      <p:sp>
        <p:nvSpPr>
          <p:cNvPr id="6" name="Rectangle 3"/>
          <p:cNvSpPr txBox="1">
            <a:spLocks noChangeArrowheads="1"/>
          </p:cNvSpPr>
          <p:nvPr/>
        </p:nvSpPr>
        <p:spPr bwMode="auto">
          <a:xfrm>
            <a:off x="228600" y="4301066"/>
            <a:ext cx="5257799" cy="22182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28600" lvl="1" indent="-223838">
              <a:spcBef>
                <a:spcPts val="1200"/>
              </a:spcBef>
              <a:spcAft>
                <a:spcPts val="1200"/>
              </a:spcAft>
              <a:buClr>
                <a:srgbClr val="923222"/>
              </a:buClr>
              <a:buSzPct val="115000"/>
              <a:buFont typeface="Wingdings" panose="05000000000000000000" pitchFamily="2" charset="2"/>
              <a:buChar char="§"/>
            </a:pPr>
            <a:r>
              <a:rPr lang="en-US" altLang="en-US" sz="1800" b="1" kern="0" dirty="0">
                <a:latin typeface="Calibri" panose="020F0502020204030204" pitchFamily="34" charset="0"/>
                <a:ea typeface="ＭＳ Ｐゴシック" panose="020B0600070205080204" pitchFamily="34" charset="-128"/>
              </a:rPr>
              <a:t>Inventory is also lower </a:t>
            </a:r>
            <a:r>
              <a:rPr lang="en-US" altLang="en-US" sz="1800" kern="0" dirty="0">
                <a:latin typeface="Calibri" panose="020F0502020204030204" pitchFamily="34" charset="0"/>
                <a:ea typeface="ＭＳ Ｐゴシック" panose="020B0600070205080204" pitchFamily="34" charset="-128"/>
              </a:rPr>
              <a:t>as all of the safety stock is held centrally, which generally means that less total safety stock is required because all of the risk and uncertainty is managed centrally.  </a:t>
            </a:r>
          </a:p>
          <a:p>
            <a:pPr marL="228600" lvl="1" indent="-223838">
              <a:spcBef>
                <a:spcPts val="1200"/>
              </a:spcBef>
              <a:spcAft>
                <a:spcPts val="1200"/>
              </a:spcAft>
              <a:buClr>
                <a:srgbClr val="923222"/>
              </a:buClr>
              <a:buSzPct val="115000"/>
              <a:buFont typeface="Wingdings" panose="05000000000000000000" pitchFamily="2" charset="2"/>
              <a:buChar char="§"/>
            </a:pPr>
            <a:r>
              <a:rPr lang="en-US" altLang="en-US" sz="1800" b="1" kern="0" dirty="0">
                <a:latin typeface="Calibri" panose="020F0502020204030204" pitchFamily="34" charset="0"/>
                <a:ea typeface="ＭＳ Ｐゴシック" panose="020B0600070205080204" pitchFamily="34" charset="-128"/>
              </a:rPr>
              <a:t>Customer service is generally better </a:t>
            </a:r>
            <a:r>
              <a:rPr lang="en-US" altLang="en-US" sz="1800" kern="0" dirty="0">
                <a:latin typeface="Calibri" panose="020F0502020204030204" pitchFamily="34" charset="0"/>
                <a:ea typeface="ＭＳ Ｐゴシック" panose="020B0600070205080204" pitchFamily="34" charset="-128"/>
              </a:rPr>
              <a:t>than in a </a:t>
            </a:r>
            <a:r>
              <a:rPr lang="en-US" altLang="en-US" sz="1800" u="sng" kern="0" dirty="0">
                <a:latin typeface="Calibri" panose="020F0502020204030204" pitchFamily="34" charset="0"/>
                <a:ea typeface="ＭＳ Ｐゴシック" panose="020B0600070205080204" pitchFamily="34" charset="-128"/>
              </a:rPr>
              <a:t>purely</a:t>
            </a:r>
            <a:r>
              <a:rPr lang="en-US" altLang="en-US" sz="1800" kern="0" dirty="0">
                <a:latin typeface="Calibri" panose="020F0502020204030204" pitchFamily="34" charset="0"/>
                <a:ea typeface="ＭＳ Ｐゴシック" panose="020B0600070205080204" pitchFamily="34" charset="-128"/>
              </a:rPr>
              <a:t> centralized model since some of the inventory is maintained closer to the customer.</a:t>
            </a:r>
          </a:p>
        </p:txBody>
      </p:sp>
      <p:sp>
        <p:nvSpPr>
          <p:cNvPr id="5" name="Rectangle 4"/>
          <p:cNvSpPr/>
          <p:nvPr/>
        </p:nvSpPr>
        <p:spPr>
          <a:xfrm>
            <a:off x="228599" y="2388619"/>
            <a:ext cx="5020733" cy="1785104"/>
          </a:xfrm>
          <a:prstGeom prst="rect">
            <a:avLst/>
          </a:prstGeom>
        </p:spPr>
        <p:txBody>
          <a:bodyPr wrap="square">
            <a:spAutoFit/>
          </a:bodyPr>
          <a:lstStyle/>
          <a:p>
            <a:pPr marL="228600" lvl="1" indent="-228600">
              <a:spcBef>
                <a:spcPts val="1200"/>
              </a:spcBef>
              <a:spcAft>
                <a:spcPts val="1200"/>
              </a:spcAft>
              <a:buClr>
                <a:srgbClr val="923222"/>
              </a:buClr>
              <a:buSzPct val="115000"/>
              <a:buFont typeface="Wingdings" panose="05000000000000000000" pitchFamily="2" charset="2"/>
              <a:buChar char="§"/>
            </a:pPr>
            <a:r>
              <a:rPr lang="en-US" altLang="en-US" sz="1800" kern="0" dirty="0">
                <a:latin typeface="Calibri" panose="020F0502020204030204" pitchFamily="34" charset="0"/>
                <a:ea typeface="ＭＳ Ｐゴシック" panose="020B0600070205080204" pitchFamily="34" charset="-128"/>
              </a:rPr>
              <a:t>The </a:t>
            </a:r>
            <a:r>
              <a:rPr lang="en-US" altLang="en-US" sz="1800"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hub warehouse feeds the spoke warehouses </a:t>
            </a:r>
            <a:r>
              <a:rPr lang="en-US" altLang="en-US" sz="1800" kern="0" dirty="0">
                <a:latin typeface="Calibri" panose="020F0502020204030204" pitchFamily="34" charset="0"/>
                <a:ea typeface="ＭＳ Ｐゴシック" panose="020B0600070205080204" pitchFamily="34" charset="-128"/>
              </a:rPr>
              <a:t>with inventory as necessary on a regular basis.  </a:t>
            </a:r>
          </a:p>
          <a:p>
            <a:pPr marL="228600" lvl="1" indent="-228600">
              <a:spcBef>
                <a:spcPts val="1200"/>
              </a:spcBef>
              <a:spcAft>
                <a:spcPts val="1200"/>
              </a:spcAft>
              <a:buClr>
                <a:srgbClr val="923222"/>
              </a:buClr>
              <a:buSzPct val="115000"/>
              <a:buFont typeface="Wingdings" panose="05000000000000000000" pitchFamily="2" charset="2"/>
              <a:buChar char="§"/>
            </a:pPr>
            <a:r>
              <a:rPr lang="en-US" altLang="en-US" sz="1800" b="1" kern="0" dirty="0">
                <a:latin typeface="Calibri" panose="020F0502020204030204" pitchFamily="34" charset="0"/>
                <a:ea typeface="ＭＳ Ｐゴシック" panose="020B0600070205080204" pitchFamily="34" charset="-128"/>
              </a:rPr>
              <a:t>Operating costs are lower </a:t>
            </a:r>
            <a:r>
              <a:rPr lang="en-US" altLang="en-US" sz="1800" kern="0" dirty="0">
                <a:latin typeface="Calibri" panose="020F0502020204030204" pitchFamily="34" charset="0"/>
                <a:ea typeface="ＭＳ Ｐゴシック" panose="020B0600070205080204" pitchFamily="34" charset="-128"/>
              </a:rPr>
              <a:t>because the spoke warehouses are smaller than in a </a:t>
            </a:r>
            <a:r>
              <a:rPr lang="en-US" altLang="en-US" sz="1800" u="sng" kern="0" dirty="0">
                <a:latin typeface="Calibri" panose="020F0502020204030204" pitchFamily="34" charset="0"/>
                <a:ea typeface="ＭＳ Ｐゴシック" panose="020B0600070205080204" pitchFamily="34" charset="-128"/>
              </a:rPr>
              <a:t>purely</a:t>
            </a:r>
            <a:r>
              <a:rPr lang="en-US" altLang="en-US" sz="1800" kern="0" dirty="0">
                <a:latin typeface="Calibri" panose="020F0502020204030204" pitchFamily="34" charset="0"/>
                <a:ea typeface="ＭＳ Ｐゴシック" panose="020B0600070205080204" pitchFamily="34" charset="-128"/>
              </a:rPr>
              <a:t> decentralized model.  </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5300133" y="2256367"/>
            <a:ext cx="3276600" cy="1896533"/>
          </a:xfrm>
          <a:prstGeom prst="rect">
            <a:avLst/>
          </a:prstGeom>
          <a:noFill/>
        </p:spPr>
      </p:pic>
      <p:sp>
        <p:nvSpPr>
          <p:cNvPr id="8" name="Slide Number Placeholder 7"/>
          <p:cNvSpPr>
            <a:spLocks noGrp="1"/>
          </p:cNvSpPr>
          <p:nvPr>
            <p:ph type="sldNum" sz="quarter" idx="4"/>
          </p:nvPr>
        </p:nvSpPr>
        <p:spPr/>
        <p:txBody>
          <a:bodyPr/>
          <a:lstStyle/>
          <a:p>
            <a:fld id="{E66AA3EA-0569-43EF-BBA3-83FDB109D582}" type="slidenum">
              <a:rPr lang="en-US" smtClean="0"/>
              <a:pPr/>
              <a:t>25</a:t>
            </a:fld>
            <a:endParaRPr lang="en-US" dirty="0"/>
          </a:p>
        </p:txBody>
      </p:sp>
    </p:spTree>
    <p:extLst>
      <p:ext uri="{BB962C8B-B14F-4D97-AF65-F5344CB8AC3E}">
        <p14:creationId xmlns:p14="http://schemas.microsoft.com/office/powerpoint/2010/main" val="3844374901"/>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 Strategy</a:t>
            </a:r>
          </a:p>
        </p:txBody>
      </p:sp>
      <p:sp>
        <p:nvSpPr>
          <p:cNvPr id="7" name="Rectangle 6"/>
          <p:cNvSpPr/>
          <p:nvPr/>
        </p:nvSpPr>
        <p:spPr>
          <a:xfrm>
            <a:off x="228600" y="914400"/>
            <a:ext cx="8686800" cy="5253746"/>
          </a:xfrm>
          <a:prstGeom prst="rect">
            <a:avLst/>
          </a:prstGeom>
        </p:spPr>
        <p:txBody>
          <a:bodyPr wrap="square">
            <a:spAutoFit/>
          </a:bodyPr>
          <a:lstStyle/>
          <a:p>
            <a:pPr marL="4763" lvl="1" eaLnBrk="0" hangingPunct="0">
              <a:lnSpc>
                <a:spcPct val="90000"/>
              </a:lnSpc>
              <a:spcBef>
                <a:spcPts val="600"/>
              </a:spcBef>
              <a:spcAft>
                <a:spcPts val="1200"/>
              </a:spcAft>
              <a:buClr>
                <a:srgbClr val="923222"/>
              </a:buClr>
              <a:buSzPct val="115000"/>
            </a:pPr>
            <a:r>
              <a:rPr lang="en-US" sz="2800" kern="0" dirty="0">
                <a:solidFill>
                  <a:prstClr val="black"/>
                </a:solidFill>
                <a:latin typeface="Calibri" panose="020F0502020204030204" pitchFamily="34" charset="0"/>
                <a:ea typeface="ＭＳ Ｐゴシック" panose="020B0600070205080204" pitchFamily="34" charset="-128"/>
              </a:rPr>
              <a:t>Whether a company determines that it needs one or multiple warehouses, it will also have to determine which location strategy makes the most sense for its business.</a:t>
            </a:r>
          </a:p>
          <a:p>
            <a:pPr marL="4763" lvl="1" eaLnBrk="0" hangingPunct="0">
              <a:lnSpc>
                <a:spcPct val="90000"/>
              </a:lnSpc>
              <a:spcBef>
                <a:spcPts val="600"/>
              </a:spcBef>
              <a:spcAft>
                <a:spcPts val="1200"/>
              </a:spcAft>
              <a:buClr>
                <a:srgbClr val="923222"/>
              </a:buClr>
              <a:buSzPct val="115000"/>
            </a:pPr>
            <a:r>
              <a:rPr lang="en-US" sz="2800" kern="0" dirty="0">
                <a:solidFill>
                  <a:prstClr val="black"/>
                </a:solidFill>
                <a:latin typeface="Calibri" panose="020F0502020204030204" pitchFamily="34" charset="0"/>
                <a:ea typeface="ＭＳ Ｐゴシック" panose="020B0600070205080204" pitchFamily="34" charset="-128"/>
              </a:rPr>
              <a:t>The strategy decision will be different from one business to another, depending on the nature of the business and how many customers and suppliers the company has.</a:t>
            </a:r>
          </a:p>
          <a:p>
            <a:pPr marL="4763" lvl="1" eaLnBrk="0" hangingPunct="0">
              <a:lnSpc>
                <a:spcPct val="90000"/>
              </a:lnSpc>
              <a:spcBef>
                <a:spcPts val="600"/>
              </a:spcBef>
              <a:spcAft>
                <a:spcPts val="1200"/>
              </a:spcAft>
              <a:buClr>
                <a:srgbClr val="923222"/>
              </a:buClr>
              <a:buSzPct val="115000"/>
            </a:pPr>
            <a:r>
              <a:rPr lang="en-US" sz="2800" kern="0" dirty="0">
                <a:solidFill>
                  <a:prstClr val="black"/>
                </a:solidFill>
                <a:latin typeface="Calibri" panose="020F0502020204030204" pitchFamily="34" charset="0"/>
                <a:ea typeface="ＭＳ Ｐゴシック" panose="020B0600070205080204" pitchFamily="34" charset="-128"/>
              </a:rPr>
              <a:t>The 3 main warehouse network location strategies are:</a:t>
            </a:r>
          </a:p>
          <a:p>
            <a:pPr marL="800100" lvl="1" indent="-342900">
              <a:spcBef>
                <a:spcPts val="600"/>
              </a:spcBef>
              <a:spcAft>
                <a:spcPts val="1200"/>
              </a:spcAft>
              <a:buClr>
                <a:srgbClr val="923222"/>
              </a:buClr>
              <a:buSzPct val="115000"/>
              <a:buFont typeface="Wingdings" panose="05000000000000000000" pitchFamily="2" charset="2"/>
              <a:buChar char="§"/>
            </a:pPr>
            <a:r>
              <a:rPr lang="en-US" sz="2800" dirty="0">
                <a:solidFill>
                  <a:prstClr val="black"/>
                </a:solidFill>
                <a:latin typeface="Calibri" panose="020F0502020204030204" pitchFamily="34" charset="0"/>
                <a:cs typeface="Calibri" panose="020F0502020204030204" pitchFamily="34" charset="0"/>
              </a:rPr>
              <a:t>Market Positioned Strategy</a:t>
            </a:r>
          </a:p>
          <a:p>
            <a:pPr marL="800100" lvl="1" indent="-342900">
              <a:spcBef>
                <a:spcPts val="600"/>
              </a:spcBef>
              <a:spcAft>
                <a:spcPts val="1200"/>
              </a:spcAft>
              <a:buClr>
                <a:srgbClr val="923222"/>
              </a:buClr>
              <a:buSzPct val="115000"/>
              <a:buFont typeface="Wingdings" panose="05000000000000000000" pitchFamily="2" charset="2"/>
              <a:buChar char="§"/>
            </a:pPr>
            <a:r>
              <a:rPr lang="en-US" sz="2800" dirty="0">
                <a:solidFill>
                  <a:prstClr val="black"/>
                </a:solidFill>
                <a:latin typeface="Calibri" panose="020F0502020204030204" pitchFamily="34" charset="0"/>
                <a:cs typeface="Calibri" panose="020F0502020204030204" pitchFamily="34" charset="0"/>
              </a:rPr>
              <a:t>Product Positioned Strategy</a:t>
            </a:r>
          </a:p>
          <a:p>
            <a:pPr marL="800100" lvl="1" indent="-342900">
              <a:spcBef>
                <a:spcPts val="600"/>
              </a:spcBef>
              <a:spcAft>
                <a:spcPts val="1200"/>
              </a:spcAft>
              <a:buClr>
                <a:srgbClr val="923222"/>
              </a:buClr>
              <a:buSzPct val="115000"/>
              <a:buFont typeface="Wingdings" panose="05000000000000000000" pitchFamily="2" charset="2"/>
              <a:buChar char="§"/>
            </a:pPr>
            <a:r>
              <a:rPr lang="en-US" sz="2800" dirty="0">
                <a:solidFill>
                  <a:prstClr val="black"/>
                </a:solidFill>
                <a:latin typeface="Calibri" panose="020F0502020204030204" pitchFamily="34" charset="0"/>
                <a:cs typeface="Calibri" panose="020F0502020204030204" pitchFamily="34" charset="0"/>
              </a:rPr>
              <a:t>Intermediately Positioned Strategy </a:t>
            </a:r>
          </a:p>
        </p:txBody>
      </p:sp>
      <p:sp>
        <p:nvSpPr>
          <p:cNvPr id="2" name="Slide Number Placeholder 1"/>
          <p:cNvSpPr>
            <a:spLocks noGrp="1"/>
          </p:cNvSpPr>
          <p:nvPr>
            <p:ph type="sldNum" sz="quarter" idx="4"/>
          </p:nvPr>
        </p:nvSpPr>
        <p:spPr/>
        <p:txBody>
          <a:bodyPr/>
          <a:lstStyle/>
          <a:p>
            <a:fld id="{E66AA3EA-0569-43EF-BBA3-83FDB109D582}" type="slidenum">
              <a:rPr lang="en-US" smtClean="0"/>
              <a:pPr/>
              <a:t>26</a:t>
            </a:fld>
            <a:endParaRPr lang="en-US" dirty="0"/>
          </a:p>
        </p:txBody>
      </p:sp>
    </p:spTree>
    <p:extLst>
      <p:ext uri="{BB962C8B-B14F-4D97-AF65-F5344CB8AC3E}">
        <p14:creationId xmlns:p14="http://schemas.microsoft.com/office/powerpoint/2010/main" val="3731561101"/>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Market Positioned Strategy</a:t>
            </a:r>
          </a:p>
        </p:txBody>
      </p:sp>
      <p:sp>
        <p:nvSpPr>
          <p:cNvPr id="88" name="Rectangle 87"/>
          <p:cNvSpPr/>
          <p:nvPr/>
        </p:nvSpPr>
        <p:spPr bwMode="auto">
          <a:xfrm>
            <a:off x="5627915" y="4071257"/>
            <a:ext cx="3305322" cy="2267392"/>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800">
              <a:solidFill>
                <a:prstClr val="black"/>
              </a:solidFill>
              <a:effectLst>
                <a:outerShdw blurRad="38100" dist="38100" dir="2700000" algn="tl">
                  <a:srgbClr val="000000">
                    <a:alpha val="43137"/>
                  </a:srgbClr>
                </a:outerShdw>
              </a:effectLst>
              <a:latin typeface="News Gothic MT" pitchFamily="34" charset="0"/>
            </a:endParaRPr>
          </a:p>
        </p:txBody>
      </p:sp>
      <p:pic>
        <p:nvPicPr>
          <p:cNvPr id="100" name="Picture 99"/>
          <p:cNvPicPr>
            <a:picLocks noChangeAspect="1"/>
          </p:cNvPicPr>
          <p:nvPr/>
        </p:nvPicPr>
        <p:blipFill rotWithShape="1">
          <a:blip r:embed="rId2" cstate="print">
            <a:extLst>
              <a:ext uri="{28A0092B-C50C-407E-A947-70E740481C1C}">
                <a14:useLocalDpi xmlns:a14="http://schemas.microsoft.com/office/drawing/2010/main" val="0"/>
              </a:ext>
            </a:extLst>
          </a:blip>
          <a:srcRect l="11111" t="1159" r="7778" b="16128"/>
          <a:stretch/>
        </p:blipFill>
        <p:spPr>
          <a:xfrm>
            <a:off x="6862603" y="5094810"/>
            <a:ext cx="887451" cy="551299"/>
          </a:xfrm>
          <a:prstGeom prst="rect">
            <a:avLst/>
          </a:prstGeom>
        </p:spPr>
      </p:pic>
      <p:sp>
        <p:nvSpPr>
          <p:cNvPr id="101" name="TextBox 100"/>
          <p:cNvSpPr txBox="1"/>
          <p:nvPr/>
        </p:nvSpPr>
        <p:spPr>
          <a:xfrm>
            <a:off x="6970674" y="5157861"/>
            <a:ext cx="599844" cy="184666"/>
          </a:xfrm>
          <a:prstGeom prst="rect">
            <a:avLst/>
          </a:prstGeom>
          <a:noFill/>
        </p:spPr>
        <p:txBody>
          <a:bodyPr wrap="none" rtlCol="0">
            <a:spAutoFit/>
          </a:bodyPr>
          <a:lstStyle/>
          <a:p>
            <a:pPr algn="ctr"/>
            <a:r>
              <a:rPr lang="en-US" sz="600" b="1" dirty="0">
                <a:solidFill>
                  <a:prstClr val="black"/>
                </a:solidFill>
              </a:rPr>
              <a:t>Warehouse</a:t>
            </a:r>
          </a:p>
        </p:txBody>
      </p:sp>
      <p:cxnSp>
        <p:nvCxnSpPr>
          <p:cNvPr id="95" name="Straight Connector 94"/>
          <p:cNvCxnSpPr/>
          <p:nvPr/>
        </p:nvCxnSpPr>
        <p:spPr bwMode="auto">
          <a:xfrm flipH="1" flipV="1">
            <a:off x="6526310" y="5069401"/>
            <a:ext cx="336297" cy="11829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flipH="1">
            <a:off x="6684922" y="5680612"/>
            <a:ext cx="177687" cy="12191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a:off x="7732176" y="5660895"/>
            <a:ext cx="172953" cy="8625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flipV="1">
            <a:off x="7732176" y="5039827"/>
            <a:ext cx="326688" cy="19716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9" name="Straight Connector 98"/>
          <p:cNvCxnSpPr>
            <a:stCxn id="100" idx="0"/>
          </p:cNvCxnSpPr>
          <p:nvPr/>
        </p:nvCxnSpPr>
        <p:spPr bwMode="auto">
          <a:xfrm flipH="1" flipV="1">
            <a:off x="7301475" y="4968354"/>
            <a:ext cx="4858" cy="126455"/>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35" t="13718" r="4259" b="3638"/>
          <a:stretch/>
        </p:blipFill>
        <p:spPr>
          <a:xfrm>
            <a:off x="5879670" y="5552345"/>
            <a:ext cx="850906" cy="746284"/>
          </a:xfrm>
          <a:prstGeom prst="rect">
            <a:avLst/>
          </a:prstGeom>
        </p:spPr>
      </p:pic>
      <p:sp>
        <p:nvSpPr>
          <p:cNvPr id="112" name="TextBox 111"/>
          <p:cNvSpPr txBox="1"/>
          <p:nvPr/>
        </p:nvSpPr>
        <p:spPr>
          <a:xfrm rot="19629479">
            <a:off x="6243542" y="5868612"/>
            <a:ext cx="545342" cy="184666"/>
          </a:xfrm>
          <a:prstGeom prst="rect">
            <a:avLst/>
          </a:prstGeom>
          <a:noFill/>
        </p:spPr>
        <p:txBody>
          <a:bodyPr wrap="none" rtlCol="0">
            <a:spAutoFit/>
          </a:bodyPr>
          <a:lstStyle/>
          <a:p>
            <a:r>
              <a:rPr lang="en-US" sz="600" b="1" dirty="0">
                <a:solidFill>
                  <a:prstClr val="black"/>
                </a:solidFill>
              </a:rPr>
              <a:t>Customer</a:t>
            </a:r>
          </a:p>
        </p:txBody>
      </p:sp>
      <p:pic>
        <p:nvPicPr>
          <p:cNvPr id="115" name="Picture 114"/>
          <p:cNvPicPr>
            <a:picLocks noChangeAspect="1"/>
          </p:cNvPicPr>
          <p:nvPr/>
        </p:nvPicPr>
        <p:blipFill rotWithShape="1">
          <a:blip r:embed="rId3" cstate="print">
            <a:extLst>
              <a:ext uri="{28A0092B-C50C-407E-A947-70E740481C1C}">
                <a14:useLocalDpi xmlns:a14="http://schemas.microsoft.com/office/drawing/2010/main" val="0"/>
              </a:ext>
            </a:extLst>
          </a:blip>
          <a:srcRect l="935" t="13718" r="4259" b="3638"/>
          <a:stretch/>
        </p:blipFill>
        <p:spPr>
          <a:xfrm>
            <a:off x="5786600" y="4496065"/>
            <a:ext cx="850906" cy="746284"/>
          </a:xfrm>
          <a:prstGeom prst="rect">
            <a:avLst/>
          </a:prstGeom>
        </p:spPr>
      </p:pic>
      <p:sp>
        <p:nvSpPr>
          <p:cNvPr id="116" name="TextBox 115"/>
          <p:cNvSpPr txBox="1"/>
          <p:nvPr/>
        </p:nvSpPr>
        <p:spPr>
          <a:xfrm rot="19629479">
            <a:off x="6150472" y="4812332"/>
            <a:ext cx="545342" cy="184666"/>
          </a:xfrm>
          <a:prstGeom prst="rect">
            <a:avLst/>
          </a:prstGeom>
          <a:noFill/>
        </p:spPr>
        <p:txBody>
          <a:bodyPr wrap="none" rtlCol="0">
            <a:spAutoFit/>
          </a:bodyPr>
          <a:lstStyle/>
          <a:p>
            <a:r>
              <a:rPr lang="en-US" sz="600" b="1" dirty="0">
                <a:solidFill>
                  <a:prstClr val="black"/>
                </a:solidFill>
              </a:rPr>
              <a:t>Customer</a:t>
            </a:r>
          </a:p>
        </p:txBody>
      </p:sp>
      <p:pic>
        <p:nvPicPr>
          <p:cNvPr id="118" name="Picture 117"/>
          <p:cNvPicPr>
            <a:picLocks noChangeAspect="1"/>
          </p:cNvPicPr>
          <p:nvPr/>
        </p:nvPicPr>
        <p:blipFill rotWithShape="1">
          <a:blip r:embed="rId3" cstate="print">
            <a:extLst>
              <a:ext uri="{28A0092B-C50C-407E-A947-70E740481C1C}">
                <a14:useLocalDpi xmlns:a14="http://schemas.microsoft.com/office/drawing/2010/main" val="0"/>
              </a:ext>
            </a:extLst>
          </a:blip>
          <a:srcRect l="935" t="13718" r="4259" b="3638"/>
          <a:stretch/>
        </p:blipFill>
        <p:spPr>
          <a:xfrm>
            <a:off x="6831054" y="4209034"/>
            <a:ext cx="850906" cy="746284"/>
          </a:xfrm>
          <a:prstGeom prst="rect">
            <a:avLst/>
          </a:prstGeom>
        </p:spPr>
      </p:pic>
      <p:sp>
        <p:nvSpPr>
          <p:cNvPr id="119" name="TextBox 118"/>
          <p:cNvSpPr txBox="1"/>
          <p:nvPr/>
        </p:nvSpPr>
        <p:spPr>
          <a:xfrm rot="19629479">
            <a:off x="7194926" y="4525301"/>
            <a:ext cx="545342" cy="184666"/>
          </a:xfrm>
          <a:prstGeom prst="rect">
            <a:avLst/>
          </a:prstGeom>
          <a:noFill/>
        </p:spPr>
        <p:txBody>
          <a:bodyPr wrap="none" rtlCol="0">
            <a:spAutoFit/>
          </a:bodyPr>
          <a:lstStyle/>
          <a:p>
            <a:r>
              <a:rPr lang="en-US" sz="600" b="1" dirty="0">
                <a:solidFill>
                  <a:prstClr val="black"/>
                </a:solidFill>
              </a:rPr>
              <a:t>Customer</a:t>
            </a:r>
          </a:p>
        </p:txBody>
      </p:sp>
      <p:pic>
        <p:nvPicPr>
          <p:cNvPr id="121" name="Picture 120"/>
          <p:cNvPicPr>
            <a:picLocks noChangeAspect="1"/>
          </p:cNvPicPr>
          <p:nvPr/>
        </p:nvPicPr>
        <p:blipFill rotWithShape="1">
          <a:blip r:embed="rId3" cstate="print">
            <a:extLst>
              <a:ext uri="{28A0092B-C50C-407E-A947-70E740481C1C}">
                <a14:useLocalDpi xmlns:a14="http://schemas.microsoft.com/office/drawing/2010/main" val="0"/>
              </a:ext>
            </a:extLst>
          </a:blip>
          <a:srcRect l="935" t="13718" r="4259" b="3638"/>
          <a:stretch/>
        </p:blipFill>
        <p:spPr>
          <a:xfrm>
            <a:off x="7866005" y="4404215"/>
            <a:ext cx="850906" cy="746284"/>
          </a:xfrm>
          <a:prstGeom prst="rect">
            <a:avLst/>
          </a:prstGeom>
        </p:spPr>
      </p:pic>
      <p:sp>
        <p:nvSpPr>
          <p:cNvPr id="122" name="TextBox 121"/>
          <p:cNvSpPr txBox="1"/>
          <p:nvPr/>
        </p:nvSpPr>
        <p:spPr>
          <a:xfrm rot="19629479">
            <a:off x="8229877" y="4720482"/>
            <a:ext cx="545342" cy="184666"/>
          </a:xfrm>
          <a:prstGeom prst="rect">
            <a:avLst/>
          </a:prstGeom>
          <a:noFill/>
        </p:spPr>
        <p:txBody>
          <a:bodyPr wrap="none" rtlCol="0">
            <a:spAutoFit/>
          </a:bodyPr>
          <a:lstStyle/>
          <a:p>
            <a:r>
              <a:rPr lang="en-US" sz="600" b="1" dirty="0">
                <a:solidFill>
                  <a:prstClr val="black"/>
                </a:solidFill>
              </a:rPr>
              <a:t>Customer</a:t>
            </a:r>
          </a:p>
        </p:txBody>
      </p:sp>
      <p:pic>
        <p:nvPicPr>
          <p:cNvPr id="124" name="Picture 123"/>
          <p:cNvPicPr>
            <a:picLocks noChangeAspect="1"/>
          </p:cNvPicPr>
          <p:nvPr/>
        </p:nvPicPr>
        <p:blipFill rotWithShape="1">
          <a:blip r:embed="rId3" cstate="print">
            <a:extLst>
              <a:ext uri="{28A0092B-C50C-407E-A947-70E740481C1C}">
                <a14:useLocalDpi xmlns:a14="http://schemas.microsoft.com/office/drawing/2010/main" val="0"/>
              </a:ext>
            </a:extLst>
          </a:blip>
          <a:srcRect l="935" t="13718" r="4259" b="3638"/>
          <a:stretch/>
        </p:blipFill>
        <p:spPr>
          <a:xfrm>
            <a:off x="7866005" y="5552345"/>
            <a:ext cx="850906" cy="746284"/>
          </a:xfrm>
          <a:prstGeom prst="rect">
            <a:avLst/>
          </a:prstGeom>
        </p:spPr>
      </p:pic>
      <p:sp>
        <p:nvSpPr>
          <p:cNvPr id="125" name="TextBox 124"/>
          <p:cNvSpPr txBox="1"/>
          <p:nvPr/>
        </p:nvSpPr>
        <p:spPr>
          <a:xfrm rot="19629479">
            <a:off x="8229877" y="5868612"/>
            <a:ext cx="545342" cy="184666"/>
          </a:xfrm>
          <a:prstGeom prst="rect">
            <a:avLst/>
          </a:prstGeom>
          <a:noFill/>
        </p:spPr>
        <p:txBody>
          <a:bodyPr wrap="none" rtlCol="0">
            <a:spAutoFit/>
          </a:bodyPr>
          <a:lstStyle/>
          <a:p>
            <a:r>
              <a:rPr lang="en-US" sz="600" b="1" dirty="0">
                <a:solidFill>
                  <a:prstClr val="black"/>
                </a:solidFill>
              </a:rPr>
              <a:t>Customer</a:t>
            </a:r>
          </a:p>
        </p:txBody>
      </p:sp>
      <p:sp>
        <p:nvSpPr>
          <p:cNvPr id="39938" name="Rectangle 3"/>
          <p:cNvSpPr>
            <a:spLocks noGrp="1" noChangeArrowheads="1"/>
          </p:cNvSpPr>
          <p:nvPr>
            <p:ph type="body" idx="4294967295"/>
          </p:nvPr>
        </p:nvSpPr>
        <p:spPr>
          <a:xfrm>
            <a:off x="228600" y="914400"/>
            <a:ext cx="8686800" cy="3305908"/>
          </a:xfrm>
          <a:prstGeom prst="rect">
            <a:avLst/>
          </a:prstGeom>
        </p:spPr>
        <p:txBody>
          <a:bodyPr/>
          <a:lstStyle/>
          <a:p>
            <a:pPr marL="347663" lvl="1" indent="-342900">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Warehouses are set up close to customers to maximize distribution services and improve delivery.</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Companies use this strategy when they have many more customers than suppliers, and the customers are spread out geographically around the market.</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If the warehouses are closer to the customers the company can minimize transportation cost. </a:t>
            </a:r>
          </a:p>
          <a:p>
            <a:pPr marL="347663" lvl="1" indent="-342900">
              <a:spcBef>
                <a:spcPts val="1200"/>
              </a:spcBef>
              <a:spcAft>
                <a:spcPts val="1200"/>
              </a:spcAft>
              <a:buClr>
                <a:srgbClr val="923222"/>
              </a:buClr>
              <a:buSzPct val="115000"/>
              <a:buFont typeface="Wingdings" panose="05000000000000000000" pitchFamily="2" charset="2"/>
              <a:buChar char="§"/>
            </a:pPr>
            <a:endParaRPr lang="en-US" altLang="en-US" sz="2400" dirty="0">
              <a:latin typeface="Calibri" panose="020F0502020204030204" pitchFamily="34" charset="0"/>
              <a:ea typeface="ＭＳ Ｐゴシック" panose="020B0600070205080204" pitchFamily="34" charset="-128"/>
            </a:endParaRPr>
          </a:p>
        </p:txBody>
      </p:sp>
      <p:sp>
        <p:nvSpPr>
          <p:cNvPr id="4" name="Rectangle 3"/>
          <p:cNvSpPr/>
          <p:nvPr/>
        </p:nvSpPr>
        <p:spPr>
          <a:xfrm>
            <a:off x="5974289" y="6397823"/>
            <a:ext cx="2605621" cy="307777"/>
          </a:xfrm>
          <a:prstGeom prst="rect">
            <a:avLst/>
          </a:prstGeom>
        </p:spPr>
        <p:txBody>
          <a:bodyPr wrap="square">
            <a:spAutoFit/>
          </a:bodyPr>
          <a:lstStyle/>
          <a:p>
            <a:pPr marL="0" lvl="3" indent="4763" algn="ctr">
              <a:spcBef>
                <a:spcPts val="0"/>
              </a:spcBef>
              <a:spcAft>
                <a:spcPts val="600"/>
              </a:spcAft>
              <a:buClr>
                <a:srgbClr val="923222"/>
              </a:buClr>
              <a:buSzPct val="115000"/>
            </a:pPr>
            <a:r>
              <a:rPr lang="en-US" altLang="en-US" sz="1400" b="1" dirty="0">
                <a:solidFill>
                  <a:prstClr val="black"/>
                </a:solidFill>
                <a:latin typeface="Calibri" panose="020F0502020204030204" pitchFamily="34" charset="0"/>
                <a:ea typeface="ＭＳ Ｐゴシック" panose="020B0600070205080204" pitchFamily="34" charset="-128"/>
              </a:rPr>
              <a:t>Few suppliers; Many customers</a:t>
            </a:r>
          </a:p>
        </p:txBody>
      </p:sp>
      <p:sp>
        <p:nvSpPr>
          <p:cNvPr id="90" name="Rectangle 3"/>
          <p:cNvSpPr txBox="1">
            <a:spLocks noChangeArrowheads="1"/>
          </p:cNvSpPr>
          <p:nvPr/>
        </p:nvSpPr>
        <p:spPr bwMode="auto">
          <a:xfrm>
            <a:off x="228600" y="4381500"/>
            <a:ext cx="5388429" cy="215264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2" indent="0">
              <a:spcBef>
                <a:spcPts val="1200"/>
              </a:spcBef>
              <a:spcAft>
                <a:spcPts val="1200"/>
              </a:spcAft>
              <a:buClr>
                <a:srgbClr val="923222"/>
              </a:buClr>
              <a:buSzPct val="115000"/>
              <a:buFontTx/>
              <a:buNone/>
            </a:pPr>
            <a:r>
              <a:rPr lang="en-US" altLang="en-US" kern="0" dirty="0">
                <a:solidFill>
                  <a:prstClr val="black"/>
                </a:solidFill>
                <a:latin typeface="Calibri" panose="020F0502020204030204" pitchFamily="34" charset="0"/>
                <a:ea typeface="ＭＳ Ｐゴシック" panose="020B0600070205080204" pitchFamily="34" charset="-128"/>
              </a:rPr>
              <a:t>There will likely be FTL shipments coming in from suppliers from greater distances, and LTL shipments going out to customers from shorter distances.</a:t>
            </a:r>
          </a:p>
        </p:txBody>
      </p:sp>
      <p:sp>
        <p:nvSpPr>
          <p:cNvPr id="3" name="Slide Number Placeholder 2"/>
          <p:cNvSpPr>
            <a:spLocks noGrp="1"/>
          </p:cNvSpPr>
          <p:nvPr>
            <p:ph type="sldNum" sz="quarter" idx="4"/>
          </p:nvPr>
        </p:nvSpPr>
        <p:spPr/>
        <p:txBody>
          <a:bodyPr/>
          <a:lstStyle/>
          <a:p>
            <a:fld id="{E66AA3EA-0569-43EF-BBA3-83FDB109D582}" type="slidenum">
              <a:rPr lang="en-US" smtClean="0"/>
              <a:pPr/>
              <a:t>27</a:t>
            </a:fld>
            <a:endParaRPr lang="en-US" dirty="0"/>
          </a:p>
        </p:txBody>
      </p:sp>
    </p:spTree>
    <p:extLst>
      <p:ext uri="{BB962C8B-B14F-4D97-AF65-F5344CB8AC3E}">
        <p14:creationId xmlns:p14="http://schemas.microsoft.com/office/powerpoint/2010/main" val="3849289047"/>
      </p:ext>
    </p:extLst>
  </p:cSld>
  <p:clrMapOvr>
    <a:masterClrMapping/>
  </p:clrMapOvr>
  <p:transition spd="slow">
    <p:pull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Product Positioned Strategy</a:t>
            </a:r>
          </a:p>
        </p:txBody>
      </p:sp>
      <p:sp>
        <p:nvSpPr>
          <p:cNvPr id="54" name="Rectangle 53"/>
          <p:cNvSpPr/>
          <p:nvPr/>
        </p:nvSpPr>
        <p:spPr bwMode="auto">
          <a:xfrm>
            <a:off x="5638801" y="4076700"/>
            <a:ext cx="3276600" cy="22860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800">
              <a:solidFill>
                <a:prstClr val="black"/>
              </a:solidFill>
              <a:effectLst>
                <a:outerShdw blurRad="38100" dist="38100" dir="2700000" algn="tl">
                  <a:srgbClr val="000000">
                    <a:alpha val="43137"/>
                  </a:srgbClr>
                </a:outerShdw>
              </a:effectLst>
              <a:latin typeface="News Gothic MT"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4102" y="4465430"/>
            <a:ext cx="805657" cy="840685"/>
          </a:xfrm>
          <a:prstGeom prst="rect">
            <a:avLst/>
          </a:prstGeom>
        </p:spPr>
      </p:pic>
      <p:sp>
        <p:nvSpPr>
          <p:cNvPr id="23" name="TextBox 22"/>
          <p:cNvSpPr txBox="1"/>
          <p:nvPr/>
        </p:nvSpPr>
        <p:spPr>
          <a:xfrm rot="19909607">
            <a:off x="6006774" y="4838814"/>
            <a:ext cx="490840" cy="184666"/>
          </a:xfrm>
          <a:prstGeom prst="rect">
            <a:avLst/>
          </a:prstGeom>
          <a:noFill/>
        </p:spPr>
        <p:txBody>
          <a:bodyPr wrap="none" rtlCol="0">
            <a:spAutoFit/>
          </a:bodyPr>
          <a:lstStyle/>
          <a:p>
            <a:pPr algn="ctr"/>
            <a:r>
              <a:rPr lang="en-US" sz="600" b="1" dirty="0">
                <a:solidFill>
                  <a:prstClr val="black"/>
                </a:solidFill>
              </a:rPr>
              <a:t>Supplier</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1058" y="4465430"/>
            <a:ext cx="805657" cy="840685"/>
          </a:xfrm>
          <a:prstGeom prst="rect">
            <a:avLst/>
          </a:prstGeom>
        </p:spPr>
      </p:pic>
      <p:sp>
        <p:nvSpPr>
          <p:cNvPr id="29" name="TextBox 28"/>
          <p:cNvSpPr txBox="1"/>
          <p:nvPr/>
        </p:nvSpPr>
        <p:spPr>
          <a:xfrm rot="19909607">
            <a:off x="8323730" y="4838814"/>
            <a:ext cx="490840" cy="184666"/>
          </a:xfrm>
          <a:prstGeom prst="rect">
            <a:avLst/>
          </a:prstGeom>
          <a:noFill/>
        </p:spPr>
        <p:txBody>
          <a:bodyPr wrap="none" rtlCol="0">
            <a:spAutoFit/>
          </a:bodyPr>
          <a:lstStyle/>
          <a:p>
            <a:pPr algn="ctr"/>
            <a:r>
              <a:rPr lang="en-US" sz="600" b="1" dirty="0">
                <a:solidFill>
                  <a:prstClr val="black"/>
                </a:solidFill>
              </a:rPr>
              <a:t>Supplier</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4990" y="4140475"/>
            <a:ext cx="805657" cy="840685"/>
          </a:xfrm>
          <a:prstGeom prst="rect">
            <a:avLst/>
          </a:prstGeom>
        </p:spPr>
      </p:pic>
      <p:sp>
        <p:nvSpPr>
          <p:cNvPr id="32" name="TextBox 31"/>
          <p:cNvSpPr txBox="1"/>
          <p:nvPr/>
        </p:nvSpPr>
        <p:spPr>
          <a:xfrm rot="19909607">
            <a:off x="7187662" y="4513859"/>
            <a:ext cx="490840" cy="184666"/>
          </a:xfrm>
          <a:prstGeom prst="rect">
            <a:avLst/>
          </a:prstGeom>
          <a:noFill/>
        </p:spPr>
        <p:txBody>
          <a:bodyPr wrap="none" rtlCol="0">
            <a:spAutoFit/>
          </a:bodyPr>
          <a:lstStyle/>
          <a:p>
            <a:pPr algn="ctr"/>
            <a:r>
              <a:rPr lang="en-US" sz="600" b="1" dirty="0">
                <a:solidFill>
                  <a:prstClr val="black"/>
                </a:solidFill>
              </a:rPr>
              <a:t>Supplier</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178" y="5493025"/>
            <a:ext cx="805657" cy="840685"/>
          </a:xfrm>
          <a:prstGeom prst="rect">
            <a:avLst/>
          </a:prstGeom>
        </p:spPr>
      </p:pic>
      <p:sp>
        <p:nvSpPr>
          <p:cNvPr id="35" name="TextBox 34"/>
          <p:cNvSpPr txBox="1"/>
          <p:nvPr/>
        </p:nvSpPr>
        <p:spPr>
          <a:xfrm rot="19909607">
            <a:off x="6196850" y="5866409"/>
            <a:ext cx="490840" cy="184666"/>
          </a:xfrm>
          <a:prstGeom prst="rect">
            <a:avLst/>
          </a:prstGeom>
          <a:noFill/>
        </p:spPr>
        <p:txBody>
          <a:bodyPr wrap="none" rtlCol="0">
            <a:spAutoFit/>
          </a:bodyPr>
          <a:lstStyle/>
          <a:p>
            <a:pPr algn="ctr"/>
            <a:r>
              <a:rPr lang="en-US" sz="600" b="1" dirty="0">
                <a:solidFill>
                  <a:prstClr val="black"/>
                </a:solidFill>
              </a:rPr>
              <a:t>Supplier</a:t>
            </a: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916" y="5493025"/>
            <a:ext cx="805657" cy="840685"/>
          </a:xfrm>
          <a:prstGeom prst="rect">
            <a:avLst/>
          </a:prstGeom>
        </p:spPr>
      </p:pic>
      <p:sp>
        <p:nvSpPr>
          <p:cNvPr id="38" name="TextBox 37"/>
          <p:cNvSpPr txBox="1"/>
          <p:nvPr/>
        </p:nvSpPr>
        <p:spPr>
          <a:xfrm rot="19909607">
            <a:off x="8121588" y="5866409"/>
            <a:ext cx="490840" cy="184666"/>
          </a:xfrm>
          <a:prstGeom prst="rect">
            <a:avLst/>
          </a:prstGeom>
          <a:noFill/>
        </p:spPr>
        <p:txBody>
          <a:bodyPr wrap="none" rtlCol="0">
            <a:spAutoFit/>
          </a:bodyPr>
          <a:lstStyle/>
          <a:p>
            <a:pPr algn="ctr"/>
            <a:r>
              <a:rPr lang="en-US" sz="600" b="1" dirty="0">
                <a:solidFill>
                  <a:prstClr val="black"/>
                </a:solidFill>
              </a:rPr>
              <a:t>Supplier</a:t>
            </a: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l="11111" t="1159" r="7778" b="16128"/>
          <a:stretch/>
        </p:blipFill>
        <p:spPr>
          <a:xfrm>
            <a:off x="6862764" y="5108652"/>
            <a:ext cx="879739" cy="555823"/>
          </a:xfrm>
          <a:prstGeom prst="rect">
            <a:avLst/>
          </a:prstGeom>
        </p:spPr>
      </p:pic>
      <p:sp>
        <p:nvSpPr>
          <p:cNvPr id="41" name="TextBox 40"/>
          <p:cNvSpPr txBox="1"/>
          <p:nvPr/>
        </p:nvSpPr>
        <p:spPr>
          <a:xfrm>
            <a:off x="6977178" y="5187434"/>
            <a:ext cx="599844" cy="184666"/>
          </a:xfrm>
          <a:prstGeom prst="rect">
            <a:avLst/>
          </a:prstGeom>
          <a:noFill/>
        </p:spPr>
        <p:txBody>
          <a:bodyPr wrap="none" rtlCol="0">
            <a:spAutoFit/>
          </a:bodyPr>
          <a:lstStyle/>
          <a:p>
            <a:pPr algn="ctr"/>
            <a:r>
              <a:rPr lang="en-US" sz="600" b="1" dirty="0">
                <a:solidFill>
                  <a:prstClr val="black"/>
                </a:solidFill>
              </a:rPr>
              <a:t>Warehouse</a:t>
            </a:r>
          </a:p>
        </p:txBody>
      </p:sp>
      <p:cxnSp>
        <p:nvCxnSpPr>
          <p:cNvPr id="42" name="Straight Connector 41"/>
          <p:cNvCxnSpPr/>
          <p:nvPr/>
        </p:nvCxnSpPr>
        <p:spPr bwMode="auto">
          <a:xfrm flipH="1" flipV="1">
            <a:off x="6529389" y="5083036"/>
            <a:ext cx="333375" cy="11927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4" name="Straight Connector 43"/>
          <p:cNvCxnSpPr>
            <a:endCxn id="35" idx="3"/>
          </p:cNvCxnSpPr>
          <p:nvPr/>
        </p:nvCxnSpPr>
        <p:spPr bwMode="auto">
          <a:xfrm flipH="1">
            <a:off x="6658614" y="5699262"/>
            <a:ext cx="204153" cy="14360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a:off x="7724777" y="5679384"/>
            <a:ext cx="171450" cy="8696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flipV="1">
            <a:off x="7724777" y="5053219"/>
            <a:ext cx="323849" cy="19878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a:stCxn id="26" idx="0"/>
            <a:endCxn id="31" idx="2"/>
          </p:cNvCxnSpPr>
          <p:nvPr/>
        </p:nvCxnSpPr>
        <p:spPr bwMode="auto">
          <a:xfrm flipH="1" flipV="1">
            <a:off x="7297818" y="4981159"/>
            <a:ext cx="4816" cy="12749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0" name="Rectangle 3"/>
          <p:cNvSpPr txBox="1">
            <a:spLocks noChangeArrowheads="1"/>
          </p:cNvSpPr>
          <p:nvPr/>
        </p:nvSpPr>
        <p:spPr bwMode="auto">
          <a:xfrm>
            <a:off x="228600" y="914400"/>
            <a:ext cx="8686800" cy="330590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Warehouses are set up close to supply sources to collect goods and consolidate before shipping products out to customers.</a:t>
            </a:r>
          </a:p>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This is the reverse of the market positioned strategy.</a:t>
            </a:r>
          </a:p>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Companies use this strategy when they have many more suppliers than customers.</a:t>
            </a:r>
          </a:p>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If the warehouses are closer to the suppliers the company can minimize transportation cost. </a:t>
            </a:r>
          </a:p>
          <a:p>
            <a:pPr marL="347663" lvl="1" indent="-342900">
              <a:spcBef>
                <a:spcPts val="1200"/>
              </a:spcBef>
              <a:spcAft>
                <a:spcPts val="1200"/>
              </a:spcAft>
              <a:buClr>
                <a:srgbClr val="923222"/>
              </a:buClr>
              <a:buSzPct val="115000"/>
              <a:buFont typeface="Wingdings" panose="05000000000000000000" pitchFamily="2" charset="2"/>
              <a:buChar char="§"/>
            </a:pPr>
            <a:endParaRPr lang="en-US" altLang="en-US" kern="0" dirty="0">
              <a:solidFill>
                <a:prstClr val="black"/>
              </a:solidFill>
              <a:latin typeface="Calibri" panose="020F0502020204030204" pitchFamily="34" charset="0"/>
              <a:ea typeface="ＭＳ Ｐゴシック" panose="020B0600070205080204" pitchFamily="34" charset="-128"/>
            </a:endParaRPr>
          </a:p>
        </p:txBody>
      </p:sp>
      <p:sp>
        <p:nvSpPr>
          <p:cNvPr id="91" name="Rectangle 3"/>
          <p:cNvSpPr txBox="1">
            <a:spLocks noChangeArrowheads="1"/>
          </p:cNvSpPr>
          <p:nvPr/>
        </p:nvSpPr>
        <p:spPr bwMode="auto">
          <a:xfrm>
            <a:off x="228600" y="4552951"/>
            <a:ext cx="5388429" cy="215264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0">
              <a:spcBef>
                <a:spcPts val="1200"/>
              </a:spcBef>
              <a:spcAft>
                <a:spcPts val="1200"/>
              </a:spcAft>
              <a:buClr>
                <a:srgbClr val="923222"/>
              </a:buClr>
              <a:buSzPct val="115000"/>
              <a:buFont typeface="Symbol" pitchFamily="18" charset="2"/>
              <a:buNone/>
            </a:pPr>
            <a:r>
              <a:rPr lang="en-US" altLang="en-US" kern="0" dirty="0">
                <a:solidFill>
                  <a:prstClr val="black"/>
                </a:solidFill>
                <a:latin typeface="Calibri" panose="020F0502020204030204" pitchFamily="34" charset="0"/>
                <a:ea typeface="ＭＳ Ｐゴシック" panose="020B0600070205080204" pitchFamily="34" charset="-128"/>
              </a:rPr>
              <a:t>There will likely be LTL shipments coming in from suppliers from shorter distances, and consolidated FTL shipments going out to customers from longer distances.</a:t>
            </a:r>
          </a:p>
        </p:txBody>
      </p:sp>
      <p:sp>
        <p:nvSpPr>
          <p:cNvPr id="92" name="Rectangle 91"/>
          <p:cNvSpPr/>
          <p:nvPr/>
        </p:nvSpPr>
        <p:spPr>
          <a:xfrm>
            <a:off x="5974289" y="6397823"/>
            <a:ext cx="2605621" cy="307777"/>
          </a:xfrm>
          <a:prstGeom prst="rect">
            <a:avLst/>
          </a:prstGeom>
        </p:spPr>
        <p:txBody>
          <a:bodyPr wrap="square">
            <a:spAutoFit/>
          </a:bodyPr>
          <a:lstStyle/>
          <a:p>
            <a:pPr marL="0" lvl="3" indent="4763" algn="ctr">
              <a:spcBef>
                <a:spcPts val="0"/>
              </a:spcBef>
              <a:spcAft>
                <a:spcPts val="600"/>
              </a:spcAft>
              <a:buClr>
                <a:srgbClr val="923222"/>
              </a:buClr>
              <a:buSzPct val="115000"/>
            </a:pPr>
            <a:r>
              <a:rPr lang="en-US" altLang="en-US" sz="1400" b="1" dirty="0">
                <a:solidFill>
                  <a:prstClr val="black"/>
                </a:solidFill>
                <a:latin typeface="Calibri" panose="020F0502020204030204" pitchFamily="34" charset="0"/>
                <a:ea typeface="ＭＳ Ｐゴシック" panose="020B0600070205080204" pitchFamily="34" charset="-128"/>
              </a:rPr>
              <a:t>Many suppliers; Few customers</a:t>
            </a:r>
          </a:p>
        </p:txBody>
      </p:sp>
      <p:sp>
        <p:nvSpPr>
          <p:cNvPr id="3" name="Slide Number Placeholder 2"/>
          <p:cNvSpPr>
            <a:spLocks noGrp="1"/>
          </p:cNvSpPr>
          <p:nvPr>
            <p:ph type="sldNum" sz="quarter" idx="4"/>
          </p:nvPr>
        </p:nvSpPr>
        <p:spPr/>
        <p:txBody>
          <a:bodyPr/>
          <a:lstStyle/>
          <a:p>
            <a:fld id="{E66AA3EA-0569-43EF-BBA3-83FDB109D582}" type="slidenum">
              <a:rPr lang="en-US" smtClean="0"/>
              <a:pPr/>
              <a:t>28</a:t>
            </a:fld>
            <a:endParaRPr lang="en-US" dirty="0"/>
          </a:p>
        </p:txBody>
      </p:sp>
    </p:spTree>
    <p:extLst>
      <p:ext uri="{BB962C8B-B14F-4D97-AF65-F5344CB8AC3E}">
        <p14:creationId xmlns:p14="http://schemas.microsoft.com/office/powerpoint/2010/main" val="4244495110"/>
      </p:ext>
    </p:extLst>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Intermediately Positioned Strategy </a:t>
            </a:r>
          </a:p>
        </p:txBody>
      </p:sp>
      <p:grpSp>
        <p:nvGrpSpPr>
          <p:cNvPr id="39936" name="Group 39935"/>
          <p:cNvGrpSpPr/>
          <p:nvPr/>
        </p:nvGrpSpPr>
        <p:grpSpPr>
          <a:xfrm>
            <a:off x="5638801" y="4076700"/>
            <a:ext cx="3276600" cy="2286000"/>
            <a:chOff x="6209211" y="5029200"/>
            <a:chExt cx="2706189" cy="1672046"/>
          </a:xfrm>
        </p:grpSpPr>
        <p:grpSp>
          <p:nvGrpSpPr>
            <p:cNvPr id="62" name="Group 61"/>
            <p:cNvGrpSpPr/>
            <p:nvPr/>
          </p:nvGrpSpPr>
          <p:grpSpPr>
            <a:xfrm>
              <a:off x="6209211" y="5029200"/>
              <a:ext cx="2706189" cy="1672046"/>
              <a:chOff x="5738948" y="2569029"/>
              <a:chExt cx="2995749" cy="2002972"/>
            </a:xfrm>
          </p:grpSpPr>
          <p:sp>
            <p:nvSpPr>
              <p:cNvPr id="63" name="Rectangle 62"/>
              <p:cNvSpPr/>
              <p:nvPr/>
            </p:nvSpPr>
            <p:spPr bwMode="auto">
              <a:xfrm>
                <a:off x="5738948" y="2569029"/>
                <a:ext cx="2995749" cy="2002972"/>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800">
                  <a:solidFill>
                    <a:prstClr val="black"/>
                  </a:solidFill>
                  <a:effectLst>
                    <a:outerShdw blurRad="38100" dist="38100" dir="2700000" algn="tl">
                      <a:srgbClr val="000000">
                        <a:alpha val="43137"/>
                      </a:srgbClr>
                    </a:outerShdw>
                  </a:effectLst>
                  <a:latin typeface="News Gothic MT" pitchFamily="34" charset="0"/>
                </a:endParaRPr>
              </a:p>
            </p:txBody>
          </p:sp>
          <p:grpSp>
            <p:nvGrpSpPr>
              <p:cNvPr id="64" name="Group 63"/>
              <p:cNvGrpSpPr/>
              <p:nvPr/>
            </p:nvGrpSpPr>
            <p:grpSpPr>
              <a:xfrm>
                <a:off x="5807795" y="2909631"/>
                <a:ext cx="745405" cy="736600"/>
                <a:chOff x="4572000" y="2438400"/>
                <a:chExt cx="745405" cy="736600"/>
              </a:xfrm>
            </p:grpSpPr>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438400"/>
                  <a:ext cx="736600" cy="736600"/>
                </a:xfrm>
                <a:prstGeom prst="rect">
                  <a:avLst/>
                </a:prstGeom>
              </p:spPr>
            </p:pic>
            <p:sp>
              <p:nvSpPr>
                <p:cNvPr id="86" name="TextBox 85"/>
                <p:cNvSpPr txBox="1"/>
                <p:nvPr/>
              </p:nvSpPr>
              <p:spPr>
                <a:xfrm rot="19909607">
                  <a:off x="4810535" y="2761818"/>
                  <a:ext cx="506870" cy="169277"/>
                </a:xfrm>
                <a:prstGeom prst="rect">
                  <a:avLst/>
                </a:prstGeom>
                <a:noFill/>
              </p:spPr>
              <p:txBody>
                <a:bodyPr wrap="none" rtlCol="0">
                  <a:spAutoFit/>
                </a:bodyPr>
                <a:lstStyle/>
                <a:p>
                  <a:r>
                    <a:rPr lang="en-US" sz="500" dirty="0">
                      <a:solidFill>
                        <a:prstClr val="black"/>
                      </a:solidFill>
                    </a:rPr>
                    <a:t>SUPPLIER</a:t>
                  </a:r>
                </a:p>
              </p:txBody>
            </p:sp>
          </p:grpSp>
          <p:grpSp>
            <p:nvGrpSpPr>
              <p:cNvPr id="66" name="Group 65"/>
              <p:cNvGrpSpPr/>
              <p:nvPr/>
            </p:nvGrpSpPr>
            <p:grpSpPr>
              <a:xfrm>
                <a:off x="6887464" y="2624908"/>
                <a:ext cx="745405" cy="736600"/>
                <a:chOff x="4572000" y="2438400"/>
                <a:chExt cx="745405" cy="736600"/>
              </a:xfrm>
            </p:grpSpPr>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438400"/>
                  <a:ext cx="736600" cy="736600"/>
                </a:xfrm>
                <a:prstGeom prst="rect">
                  <a:avLst/>
                </a:prstGeom>
              </p:spPr>
            </p:pic>
            <p:sp>
              <p:nvSpPr>
                <p:cNvPr id="82" name="TextBox 81"/>
                <p:cNvSpPr txBox="1"/>
                <p:nvPr/>
              </p:nvSpPr>
              <p:spPr>
                <a:xfrm rot="19909607">
                  <a:off x="4810535" y="2761818"/>
                  <a:ext cx="506870" cy="169277"/>
                </a:xfrm>
                <a:prstGeom prst="rect">
                  <a:avLst/>
                </a:prstGeom>
                <a:noFill/>
              </p:spPr>
              <p:txBody>
                <a:bodyPr wrap="none" rtlCol="0">
                  <a:spAutoFit/>
                </a:bodyPr>
                <a:lstStyle/>
                <a:p>
                  <a:r>
                    <a:rPr lang="en-US" sz="500" dirty="0">
                      <a:solidFill>
                        <a:prstClr val="black"/>
                      </a:solidFill>
                    </a:rPr>
                    <a:t>SUPPLIER</a:t>
                  </a:r>
                </a:p>
              </p:txBody>
            </p:sp>
          </p:grpSp>
          <p:grpSp>
            <p:nvGrpSpPr>
              <p:cNvPr id="67" name="Group 66"/>
              <p:cNvGrpSpPr/>
              <p:nvPr/>
            </p:nvGrpSpPr>
            <p:grpSpPr>
              <a:xfrm>
                <a:off x="5981578" y="3810000"/>
                <a:ext cx="745405" cy="736600"/>
                <a:chOff x="4572000" y="2438400"/>
                <a:chExt cx="745405" cy="736600"/>
              </a:xfrm>
            </p:grpSpPr>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438400"/>
                  <a:ext cx="736600" cy="736600"/>
                </a:xfrm>
                <a:prstGeom prst="rect">
                  <a:avLst/>
                </a:prstGeom>
              </p:spPr>
            </p:pic>
            <p:sp>
              <p:nvSpPr>
                <p:cNvPr id="80" name="TextBox 79"/>
                <p:cNvSpPr txBox="1"/>
                <p:nvPr/>
              </p:nvSpPr>
              <p:spPr>
                <a:xfrm rot="19909607">
                  <a:off x="4810535" y="2761818"/>
                  <a:ext cx="506870" cy="169277"/>
                </a:xfrm>
                <a:prstGeom prst="rect">
                  <a:avLst/>
                </a:prstGeom>
                <a:noFill/>
              </p:spPr>
              <p:txBody>
                <a:bodyPr wrap="none" rtlCol="0">
                  <a:spAutoFit/>
                </a:bodyPr>
                <a:lstStyle/>
                <a:p>
                  <a:r>
                    <a:rPr lang="en-US" sz="500" dirty="0">
                      <a:solidFill>
                        <a:prstClr val="black"/>
                      </a:solidFill>
                    </a:rPr>
                    <a:t>SUPPLIER</a:t>
                  </a:r>
                </a:p>
              </p:txBody>
            </p:sp>
          </p:grpSp>
          <p:grpSp>
            <p:nvGrpSpPr>
              <p:cNvPr id="69" name="Group 68"/>
              <p:cNvGrpSpPr/>
              <p:nvPr/>
            </p:nvGrpSpPr>
            <p:grpSpPr>
              <a:xfrm>
                <a:off x="6858000" y="3473216"/>
                <a:ext cx="804333" cy="487007"/>
                <a:chOff x="6985000" y="4474460"/>
                <a:chExt cx="804333" cy="487007"/>
              </a:xfrm>
            </p:grpSpPr>
            <p:pic>
              <p:nvPicPr>
                <p:cNvPr id="75" name="Picture 74"/>
                <p:cNvPicPr>
                  <a:picLocks noChangeAspect="1"/>
                </p:cNvPicPr>
                <p:nvPr/>
              </p:nvPicPr>
              <p:blipFill rotWithShape="1">
                <a:blip r:embed="rId3" cstate="print">
                  <a:extLst>
                    <a:ext uri="{28A0092B-C50C-407E-A947-70E740481C1C}">
                      <a14:useLocalDpi xmlns:a14="http://schemas.microsoft.com/office/drawing/2010/main" val="0"/>
                    </a:ext>
                  </a:extLst>
                </a:blip>
                <a:srcRect l="11111" t="1159" r="7778" b="16128"/>
                <a:stretch/>
              </p:blipFill>
              <p:spPr>
                <a:xfrm>
                  <a:off x="6985000" y="4474460"/>
                  <a:ext cx="804333" cy="487007"/>
                </a:xfrm>
                <a:prstGeom prst="rect">
                  <a:avLst/>
                </a:prstGeom>
              </p:spPr>
            </p:pic>
            <p:sp>
              <p:nvSpPr>
                <p:cNvPr id="76" name="TextBox 75"/>
                <p:cNvSpPr txBox="1"/>
                <p:nvPr/>
              </p:nvSpPr>
              <p:spPr>
                <a:xfrm>
                  <a:off x="7096533" y="4530159"/>
                  <a:ext cx="516488" cy="169277"/>
                </a:xfrm>
                <a:prstGeom prst="rect">
                  <a:avLst/>
                </a:prstGeom>
                <a:noFill/>
              </p:spPr>
              <p:txBody>
                <a:bodyPr wrap="none" rtlCol="0">
                  <a:spAutoFit/>
                </a:bodyPr>
                <a:lstStyle/>
                <a:p>
                  <a:r>
                    <a:rPr lang="en-US" sz="500" dirty="0">
                      <a:solidFill>
                        <a:prstClr val="black"/>
                      </a:solidFill>
                    </a:rPr>
                    <a:t>warehouse</a:t>
                  </a:r>
                </a:p>
              </p:txBody>
            </p:sp>
          </p:grpSp>
          <p:cxnSp>
            <p:nvCxnSpPr>
              <p:cNvPr id="70" name="Straight Connector 69"/>
              <p:cNvCxnSpPr/>
              <p:nvPr/>
            </p:nvCxnSpPr>
            <p:spPr bwMode="auto">
              <a:xfrm flipH="1" flipV="1">
                <a:off x="6553200" y="3450771"/>
                <a:ext cx="304800" cy="1045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1" name="Straight Connector 70"/>
              <p:cNvCxnSpPr>
                <a:endCxn id="80" idx="3"/>
              </p:cNvCxnSpPr>
              <p:nvPr/>
            </p:nvCxnSpPr>
            <p:spPr bwMode="auto">
              <a:xfrm flipH="1">
                <a:off x="6696957" y="3990703"/>
                <a:ext cx="161045" cy="10769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7646126" y="3973286"/>
                <a:ext cx="156754" cy="7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flipV="1">
                <a:off x="7646126" y="3424646"/>
                <a:ext cx="296091" cy="17417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4" name="Straight Connector 73"/>
              <p:cNvCxnSpPr>
                <a:stCxn id="75" idx="0"/>
                <a:endCxn id="81" idx="2"/>
              </p:cNvCxnSpPr>
              <p:nvPr/>
            </p:nvCxnSpPr>
            <p:spPr bwMode="auto">
              <a:xfrm flipH="1" flipV="1">
                <a:off x="7255764" y="3361508"/>
                <a:ext cx="4403" cy="11170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26" name="Group 125"/>
            <p:cNvGrpSpPr/>
            <p:nvPr/>
          </p:nvGrpSpPr>
          <p:grpSpPr>
            <a:xfrm>
              <a:off x="8158437" y="5342468"/>
              <a:ext cx="756963" cy="550333"/>
              <a:chOff x="5170732" y="6138334"/>
              <a:chExt cx="756963" cy="550333"/>
            </a:xfrm>
          </p:grpSpPr>
          <p:pic>
            <p:nvPicPr>
              <p:cNvPr id="127" name="Picture 126"/>
              <p:cNvPicPr>
                <a:picLocks noChangeAspect="1"/>
              </p:cNvPicPr>
              <p:nvPr/>
            </p:nvPicPr>
            <p:blipFill rotWithShape="1">
              <a:blip r:embed="rId4" cstate="print">
                <a:extLst>
                  <a:ext uri="{28A0092B-C50C-407E-A947-70E740481C1C}">
                    <a14:useLocalDpi xmlns:a14="http://schemas.microsoft.com/office/drawing/2010/main" val="0"/>
                  </a:ext>
                </a:extLst>
              </a:blip>
              <a:srcRect l="935" t="13718" r="4259" b="3638"/>
              <a:stretch/>
            </p:blipFill>
            <p:spPr>
              <a:xfrm>
                <a:off x="5170732" y="6138334"/>
                <a:ext cx="696668" cy="550333"/>
              </a:xfrm>
              <a:prstGeom prst="rect">
                <a:avLst/>
              </a:prstGeom>
            </p:spPr>
          </p:pic>
          <p:sp>
            <p:nvSpPr>
              <p:cNvPr id="128" name="TextBox 127"/>
              <p:cNvSpPr txBox="1"/>
              <p:nvPr/>
            </p:nvSpPr>
            <p:spPr>
              <a:xfrm rot="19629479">
                <a:off x="5456091" y="6355010"/>
                <a:ext cx="471604" cy="169277"/>
              </a:xfrm>
              <a:prstGeom prst="rect">
                <a:avLst/>
              </a:prstGeom>
              <a:noFill/>
            </p:spPr>
            <p:txBody>
              <a:bodyPr wrap="none" rtlCol="0">
                <a:spAutoFit/>
              </a:bodyPr>
              <a:lstStyle/>
              <a:p>
                <a:r>
                  <a:rPr lang="en-US" sz="500" dirty="0">
                    <a:solidFill>
                      <a:prstClr val="black"/>
                    </a:solidFill>
                  </a:rPr>
                  <a:t>customer</a:t>
                </a:r>
              </a:p>
            </p:txBody>
          </p:sp>
        </p:grpSp>
        <p:grpSp>
          <p:nvGrpSpPr>
            <p:cNvPr id="129" name="Group 128"/>
            <p:cNvGrpSpPr/>
            <p:nvPr/>
          </p:nvGrpSpPr>
          <p:grpSpPr>
            <a:xfrm>
              <a:off x="7990818" y="6112934"/>
              <a:ext cx="756963" cy="550333"/>
              <a:chOff x="5170732" y="6138334"/>
              <a:chExt cx="756963" cy="550333"/>
            </a:xfrm>
          </p:grpSpPr>
          <p:pic>
            <p:nvPicPr>
              <p:cNvPr id="130" name="Picture 129"/>
              <p:cNvPicPr>
                <a:picLocks noChangeAspect="1"/>
              </p:cNvPicPr>
              <p:nvPr/>
            </p:nvPicPr>
            <p:blipFill rotWithShape="1">
              <a:blip r:embed="rId4" cstate="print">
                <a:extLst>
                  <a:ext uri="{28A0092B-C50C-407E-A947-70E740481C1C}">
                    <a14:useLocalDpi xmlns:a14="http://schemas.microsoft.com/office/drawing/2010/main" val="0"/>
                  </a:ext>
                </a:extLst>
              </a:blip>
              <a:srcRect l="935" t="13718" r="4259" b="3638"/>
              <a:stretch/>
            </p:blipFill>
            <p:spPr>
              <a:xfrm>
                <a:off x="5170732" y="6138334"/>
                <a:ext cx="696668" cy="550333"/>
              </a:xfrm>
              <a:prstGeom prst="rect">
                <a:avLst/>
              </a:prstGeom>
            </p:spPr>
          </p:pic>
          <p:sp>
            <p:nvSpPr>
              <p:cNvPr id="131" name="TextBox 130"/>
              <p:cNvSpPr txBox="1"/>
              <p:nvPr/>
            </p:nvSpPr>
            <p:spPr>
              <a:xfrm rot="19629479">
                <a:off x="5456091" y="6355010"/>
                <a:ext cx="471604" cy="169277"/>
              </a:xfrm>
              <a:prstGeom prst="rect">
                <a:avLst/>
              </a:prstGeom>
              <a:noFill/>
            </p:spPr>
            <p:txBody>
              <a:bodyPr wrap="none" rtlCol="0">
                <a:spAutoFit/>
              </a:bodyPr>
              <a:lstStyle/>
              <a:p>
                <a:r>
                  <a:rPr lang="en-US" sz="500" dirty="0">
                    <a:solidFill>
                      <a:prstClr val="black"/>
                    </a:solidFill>
                  </a:rPr>
                  <a:t>customer</a:t>
                </a:r>
              </a:p>
            </p:txBody>
          </p:sp>
        </p:grpSp>
      </p:grpSp>
      <p:sp>
        <p:nvSpPr>
          <p:cNvPr id="90" name="Rectangle 3"/>
          <p:cNvSpPr txBox="1">
            <a:spLocks noChangeArrowheads="1"/>
          </p:cNvSpPr>
          <p:nvPr/>
        </p:nvSpPr>
        <p:spPr bwMode="auto">
          <a:xfrm>
            <a:off x="228600" y="914400"/>
            <a:ext cx="8686800" cy="330590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Warehouses are set up somewhere midway between the supply sources and the customers to try to balance costs, inventory and customer service.</a:t>
            </a:r>
          </a:p>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This strategy is used when distribution requirements are high and product comes from various supply locations. </a:t>
            </a:r>
          </a:p>
          <a:p>
            <a:pPr marL="347663" lvl="1" indent="-342900">
              <a:spcBef>
                <a:spcPts val="1000"/>
              </a:spcBef>
              <a:spcAft>
                <a:spcPts val="10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A warehouse network optimization study may be needed to determine the optimal number and location of warehouse in this strategy. </a:t>
            </a:r>
          </a:p>
          <a:p>
            <a:pPr marL="347663" lvl="1" indent="-342900">
              <a:spcBef>
                <a:spcPts val="1200"/>
              </a:spcBef>
              <a:spcAft>
                <a:spcPts val="1200"/>
              </a:spcAft>
              <a:buClr>
                <a:srgbClr val="923222"/>
              </a:buClr>
              <a:buSzPct val="115000"/>
              <a:buFont typeface="Wingdings" panose="05000000000000000000" pitchFamily="2" charset="2"/>
              <a:buChar char="§"/>
            </a:pPr>
            <a:endParaRPr lang="en-US" altLang="en-US" kern="0" dirty="0">
              <a:solidFill>
                <a:prstClr val="black"/>
              </a:solidFill>
              <a:latin typeface="Calibri" panose="020F0502020204030204" pitchFamily="34" charset="0"/>
              <a:ea typeface="ＭＳ Ｐゴシック" panose="020B0600070205080204" pitchFamily="34" charset="-128"/>
            </a:endParaRPr>
          </a:p>
        </p:txBody>
      </p:sp>
      <p:sp>
        <p:nvSpPr>
          <p:cNvPr id="91" name="Rectangle 90"/>
          <p:cNvSpPr/>
          <p:nvPr/>
        </p:nvSpPr>
        <p:spPr>
          <a:xfrm>
            <a:off x="5619667" y="6397823"/>
            <a:ext cx="3295733" cy="307777"/>
          </a:xfrm>
          <a:prstGeom prst="rect">
            <a:avLst/>
          </a:prstGeom>
        </p:spPr>
        <p:txBody>
          <a:bodyPr wrap="square">
            <a:spAutoFit/>
          </a:bodyPr>
          <a:lstStyle/>
          <a:p>
            <a:pPr marL="0" lvl="3" indent="4763" algn="ctr">
              <a:spcBef>
                <a:spcPts val="0"/>
              </a:spcBef>
              <a:spcAft>
                <a:spcPts val="600"/>
              </a:spcAft>
              <a:buClr>
                <a:srgbClr val="923222"/>
              </a:buClr>
              <a:buSzPct val="115000"/>
            </a:pPr>
            <a:r>
              <a:rPr lang="en-US" altLang="en-US" sz="1400" b="1" dirty="0">
                <a:solidFill>
                  <a:prstClr val="black"/>
                </a:solidFill>
                <a:latin typeface="Calibri" panose="020F0502020204030204" pitchFamily="34" charset="0"/>
                <a:ea typeface="ＭＳ Ｐゴシック" panose="020B0600070205080204" pitchFamily="34" charset="-128"/>
              </a:rPr>
              <a:t>Equal number of suppliers and customers</a:t>
            </a:r>
          </a:p>
        </p:txBody>
      </p:sp>
      <p:sp>
        <p:nvSpPr>
          <p:cNvPr id="3" name="Slide Number Placeholder 2"/>
          <p:cNvSpPr>
            <a:spLocks noGrp="1"/>
          </p:cNvSpPr>
          <p:nvPr>
            <p:ph type="sldNum" sz="quarter" idx="4"/>
          </p:nvPr>
        </p:nvSpPr>
        <p:spPr/>
        <p:txBody>
          <a:bodyPr/>
          <a:lstStyle/>
          <a:p>
            <a:fld id="{E66AA3EA-0569-43EF-BBA3-83FDB109D582}" type="slidenum">
              <a:rPr lang="en-US" smtClean="0"/>
              <a:pPr/>
              <a:t>29</a:t>
            </a:fld>
            <a:endParaRPr lang="en-US" dirty="0"/>
          </a:p>
        </p:txBody>
      </p:sp>
    </p:spTree>
    <p:extLst>
      <p:ext uri="{BB962C8B-B14F-4D97-AF65-F5344CB8AC3E}">
        <p14:creationId xmlns:p14="http://schemas.microsoft.com/office/powerpoint/2010/main" val="3872679891"/>
      </p:ext>
    </p:extLst>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28600" y="914400"/>
            <a:ext cx="8686800" cy="2734734"/>
          </a:xfrm>
          <a:prstGeom prst="rect">
            <a:avLst/>
          </a:prstGeom>
        </p:spPr>
        <p:txBody>
          <a:bodyPr/>
          <a:lstStyle/>
          <a:p>
            <a:pPr marL="0" indent="0">
              <a:spcBef>
                <a:spcPts val="1200"/>
              </a:spcBef>
              <a:buFontTx/>
              <a:buNone/>
            </a:pPr>
            <a:r>
              <a:rPr lang="en-US" altLang="en-US" sz="2800" b="1" dirty="0">
                <a:latin typeface="Calibri" panose="020F0502020204030204" pitchFamily="34" charset="0"/>
                <a:ea typeface="ＭＳ Ｐゴシック" panose="020B0600070205080204" pitchFamily="34" charset="-128"/>
              </a:rPr>
              <a:t>Logistics is:</a:t>
            </a:r>
          </a:p>
          <a:p>
            <a:pPr marL="0" indent="0">
              <a:spcBef>
                <a:spcPts val="1200"/>
              </a:spcBef>
              <a:buFontTx/>
              <a:buNone/>
            </a:pPr>
            <a:r>
              <a:rPr lang="en-US" altLang="en-US" sz="2400" i="1" dirty="0">
                <a:latin typeface="Calibri" panose="020F0502020204030204" pitchFamily="34" charset="0"/>
                <a:ea typeface="ＭＳ Ｐゴシック" panose="020B0600070205080204" pitchFamily="34" charset="-128"/>
              </a:rPr>
              <a:t>“…that part of supply chain management that plans, implements, and controls the efficient, effective flow and storage of goods, services, and related information, </a:t>
            </a:r>
            <a:r>
              <a:rPr lang="en-US" altLang="en-US" sz="2400" b="1" i="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from the point of origin to point of consumption</a:t>
            </a:r>
            <a:r>
              <a:rPr lang="en-US" altLang="en-US" sz="2400" i="1" dirty="0">
                <a:latin typeface="Calibri" panose="020F0502020204030204" pitchFamily="34" charset="0"/>
                <a:ea typeface="ＭＳ Ｐゴシック" panose="020B0600070205080204" pitchFamily="34" charset="-128"/>
              </a:rPr>
              <a:t>, in order to meet customer requirements.”</a:t>
            </a:r>
          </a:p>
          <a:p>
            <a:pPr marL="0" indent="0" algn="r">
              <a:spcBef>
                <a:spcPts val="1200"/>
              </a:spcBef>
              <a:buFontTx/>
              <a:buNone/>
            </a:pPr>
            <a:r>
              <a:rPr lang="en-US" altLang="en-US" sz="1400" i="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Council of Supply Chain Management Professionals  </a:t>
            </a:r>
          </a:p>
        </p:txBody>
      </p:sp>
      <p:sp>
        <p:nvSpPr>
          <p:cNvPr id="6" name="Rectangle 2"/>
          <p:cNvSpPr>
            <a:spLocks noGrp="1" noChangeArrowheads="1"/>
          </p:cNvSpPr>
          <p:nvPr>
            <p:ph type="title" idx="4294967295"/>
          </p:nvPr>
        </p:nvSpPr>
        <p:spPr>
          <a:xfrm>
            <a:off x="228600" y="137535"/>
            <a:ext cx="84391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Introduction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669" t="26522" r="2685" b="4715"/>
          <a:stretch/>
        </p:blipFill>
        <p:spPr>
          <a:xfrm>
            <a:off x="3886200" y="5012267"/>
            <a:ext cx="5033433" cy="1668428"/>
          </a:xfrm>
          <a:prstGeom prst="rect">
            <a:avLst/>
          </a:prstGeom>
        </p:spPr>
      </p:pic>
      <p:sp>
        <p:nvSpPr>
          <p:cNvPr id="4" name="Rectangle 3"/>
          <p:cNvSpPr/>
          <p:nvPr/>
        </p:nvSpPr>
        <p:spPr>
          <a:xfrm>
            <a:off x="654050" y="3547532"/>
            <a:ext cx="3263900" cy="1800493"/>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marL="0" lvl="1">
              <a:spcBef>
                <a:spcPts val="300"/>
              </a:spcBef>
              <a:spcAft>
                <a:spcPts val="300"/>
              </a:spcAft>
              <a:buClr>
                <a:srgbClr val="923222"/>
              </a:buClr>
              <a:buSzPct val="115000"/>
            </a:pPr>
            <a:r>
              <a:rPr lang="en-US" b="1" dirty="0">
                <a:latin typeface="Calibri" panose="020F0502020204030204" pitchFamily="34" charset="0"/>
                <a:ea typeface="ＭＳ Ｐゴシック" panose="020B0600070205080204" pitchFamily="34" charset="-128"/>
              </a:rPr>
              <a:t>Discussion Outline</a:t>
            </a:r>
          </a:p>
          <a:p>
            <a:pPr marL="690563" lvl="1" indent="-457200">
              <a:spcBef>
                <a:spcPts val="300"/>
              </a:spcBef>
              <a:spcAft>
                <a:spcPts val="300"/>
              </a:spcAft>
              <a:buClr>
                <a:srgbClr val="923222"/>
              </a:buClr>
              <a:buSzPct val="115000"/>
              <a:buFont typeface="+mj-lt"/>
              <a:buAutoNum type="arabicPeriod"/>
            </a:pPr>
            <a:r>
              <a:rPr lang="en-US" dirty="0">
                <a:latin typeface="Calibri" panose="020F0502020204030204" pitchFamily="34" charset="0"/>
                <a:ea typeface="ＭＳ Ｐゴシック" panose="020B0600070205080204" pitchFamily="34" charset="-128"/>
              </a:rPr>
              <a:t>Warehousing</a:t>
            </a:r>
          </a:p>
          <a:p>
            <a:pPr marL="690563" lvl="1" indent="-457200">
              <a:spcBef>
                <a:spcPts val="300"/>
              </a:spcBef>
              <a:spcAft>
                <a:spcPts val="300"/>
              </a:spcAft>
              <a:buClr>
                <a:srgbClr val="923222"/>
              </a:buClr>
              <a:buSzPct val="115000"/>
              <a:buFont typeface="+mj-lt"/>
              <a:buAutoNum type="arabicPeriod"/>
            </a:pPr>
            <a:r>
              <a:rPr lang="en-US" dirty="0">
                <a:latin typeface="Calibri" panose="020F0502020204030204" pitchFamily="34" charset="0"/>
                <a:ea typeface="ＭＳ Ｐゴシック" panose="020B0600070205080204" pitchFamily="34" charset="-128"/>
              </a:rPr>
              <a:t>Transportation</a:t>
            </a:r>
          </a:p>
          <a:p>
            <a:pPr marL="690563" lvl="1" indent="-457200">
              <a:spcBef>
                <a:spcPts val="300"/>
              </a:spcBef>
              <a:spcAft>
                <a:spcPts val="300"/>
              </a:spcAft>
              <a:buClr>
                <a:srgbClr val="923222"/>
              </a:buClr>
              <a:buSzPct val="115000"/>
              <a:buFont typeface="+mj-lt"/>
              <a:buAutoNum type="arabicPeriod"/>
            </a:pPr>
            <a:r>
              <a:rPr lang="en-US" dirty="0">
                <a:latin typeface="Calibri" panose="020F0502020204030204" pitchFamily="34" charset="0"/>
                <a:ea typeface="ＭＳ Ｐゴシック" panose="020B0600070205080204" pitchFamily="34" charset="-128"/>
              </a:rPr>
              <a:t>Reverse Logistics</a:t>
            </a:r>
          </a:p>
        </p:txBody>
      </p:sp>
      <p:sp>
        <p:nvSpPr>
          <p:cNvPr id="7" name="Slide Number Placeholder 6"/>
          <p:cNvSpPr>
            <a:spLocks noGrp="1"/>
          </p:cNvSpPr>
          <p:nvPr>
            <p:ph type="sldNum" sz="quarter" idx="4"/>
          </p:nvPr>
        </p:nvSpPr>
        <p:spPr/>
        <p:txBody>
          <a:bodyPr/>
          <a:lstStyle/>
          <a:p>
            <a:fld id="{E66AA3EA-0569-43EF-BBA3-83FDB109D582}" type="slidenum">
              <a:rPr lang="en-US" smtClean="0"/>
              <a:pPr/>
              <a:t>3</a:t>
            </a:fld>
            <a:endParaRPr lang="en-US" dirty="0"/>
          </a:p>
        </p:txBody>
      </p:sp>
    </p:spTree>
    <p:extLst>
      <p:ext uri="{BB962C8B-B14F-4D97-AF65-F5344CB8AC3E}">
        <p14:creationId xmlns:p14="http://schemas.microsoft.com/office/powerpoint/2010/main" val="3151712391"/>
      </p:ext>
    </p:extLst>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Network Optimization </a:t>
            </a:r>
          </a:p>
        </p:txBody>
      </p:sp>
      <p:sp>
        <p:nvSpPr>
          <p:cNvPr id="7" name="Rectangle 6"/>
          <p:cNvSpPr/>
          <p:nvPr/>
        </p:nvSpPr>
        <p:spPr>
          <a:xfrm>
            <a:off x="228600" y="914400"/>
            <a:ext cx="8686800" cy="5216813"/>
          </a:xfrm>
          <a:prstGeom prst="rect">
            <a:avLst/>
          </a:prstGeom>
        </p:spPr>
        <p:txBody>
          <a:bodyPr wrap="square">
            <a:spAutoFit/>
          </a:bodyPr>
          <a:lstStyle/>
          <a:p>
            <a:pPr marL="342900" indent="-342900">
              <a:spcBef>
                <a:spcPts val="600"/>
              </a:spcBef>
              <a:spcAft>
                <a:spcPts val="1200"/>
              </a:spcAft>
              <a:buClr>
                <a:srgbClr val="923222"/>
              </a:buClr>
              <a:buSzPct val="115000"/>
              <a:buFont typeface="Wingdings" panose="05000000000000000000" pitchFamily="2" charset="2"/>
              <a:buChar char="§"/>
            </a:pPr>
            <a:r>
              <a:rPr lang="en-US" dirty="0">
                <a:solidFill>
                  <a:prstClr val="black"/>
                </a:solidFill>
                <a:latin typeface="Calibri" panose="020F0502020204030204" pitchFamily="34" charset="0"/>
                <a:cs typeface="Calibri" panose="020F0502020204030204" pitchFamily="34" charset="0"/>
              </a:rPr>
              <a:t>Companies need to </a:t>
            </a:r>
            <a:r>
              <a:rPr lang="en-US" dirty="0">
                <a:solidFill>
                  <a:srgbClr val="923222"/>
                </a:solidFill>
                <a:latin typeface="Calibri" panose="020F0502020204030204" pitchFamily="34" charset="0"/>
                <a:cs typeface="Calibri" panose="020F0502020204030204" pitchFamily="34" charset="0"/>
              </a:rPr>
              <a:t>find the balance</a:t>
            </a:r>
            <a:r>
              <a:rPr lang="en-US" dirty="0">
                <a:solidFill>
                  <a:prstClr val="black"/>
                </a:solidFill>
                <a:latin typeface="Calibri" panose="020F0502020204030204" pitchFamily="34" charset="0"/>
                <a:cs typeface="Calibri" panose="020F0502020204030204" pitchFamily="34" charset="0"/>
              </a:rPr>
              <a:t> that will work for their products and markets.</a:t>
            </a:r>
          </a:p>
          <a:p>
            <a:pPr marL="342900" indent="-342900">
              <a:spcBef>
                <a:spcPts val="600"/>
              </a:spcBef>
              <a:spcAft>
                <a:spcPts val="1200"/>
              </a:spcAft>
              <a:buClr>
                <a:srgbClr val="923222"/>
              </a:buClr>
              <a:buSzPct val="115000"/>
              <a:buFont typeface="Wingdings" panose="05000000000000000000" pitchFamily="2" charset="2"/>
              <a:buChar char="§"/>
            </a:pPr>
            <a:r>
              <a:rPr lang="en-US" dirty="0">
                <a:solidFill>
                  <a:prstClr val="black"/>
                </a:solidFill>
                <a:latin typeface="Calibri" panose="020F0502020204030204" pitchFamily="34" charset="0"/>
                <a:cs typeface="Calibri" panose="020F0502020204030204" pitchFamily="34" charset="0"/>
              </a:rPr>
              <a:t>There are many consulting companies that offer services to help a company determine their optimal number of warehouses and locations by using a number of different </a:t>
            </a:r>
            <a:r>
              <a:rPr lang="en-US" dirty="0">
                <a:solidFill>
                  <a:srgbClr val="923222"/>
                </a:solidFill>
                <a:latin typeface="Calibri" panose="020F0502020204030204" pitchFamily="34" charset="0"/>
                <a:cs typeface="Calibri" panose="020F0502020204030204" pitchFamily="34" charset="0"/>
              </a:rPr>
              <a:t>optimization software programs</a:t>
            </a:r>
            <a:r>
              <a:rPr lang="en-US" dirty="0">
                <a:solidFill>
                  <a:prstClr val="black"/>
                </a:solidFill>
                <a:latin typeface="Calibri" panose="020F0502020204030204" pitchFamily="34" charset="0"/>
                <a:cs typeface="Calibri" panose="020F0502020204030204" pitchFamily="34" charset="0"/>
              </a:rPr>
              <a:t>.</a:t>
            </a:r>
          </a:p>
          <a:p>
            <a:pPr marL="342900" indent="-342900">
              <a:spcBef>
                <a:spcPts val="600"/>
              </a:spcBef>
              <a:spcAft>
                <a:spcPts val="1200"/>
              </a:spcAft>
              <a:buClr>
                <a:srgbClr val="923222"/>
              </a:buClr>
              <a:buSzPct val="115000"/>
              <a:buFont typeface="Wingdings" panose="05000000000000000000" pitchFamily="2" charset="2"/>
              <a:buChar char="§"/>
            </a:pPr>
            <a:r>
              <a:rPr lang="en-US" dirty="0">
                <a:solidFill>
                  <a:prstClr val="black"/>
                </a:solidFill>
                <a:latin typeface="Calibri" panose="020F0502020204030204" pitchFamily="34" charset="0"/>
                <a:cs typeface="Calibri" panose="020F0502020204030204" pitchFamily="34" charset="0"/>
              </a:rPr>
              <a:t>The software analyzes the </a:t>
            </a:r>
            <a:r>
              <a:rPr lang="en-US" dirty="0">
                <a:solidFill>
                  <a:srgbClr val="923222"/>
                </a:solidFill>
                <a:latin typeface="Calibri" panose="020F0502020204030204" pitchFamily="34" charset="0"/>
                <a:cs typeface="Calibri" panose="020F0502020204030204" pitchFamily="34" charset="0"/>
              </a:rPr>
              <a:t>inputs</a:t>
            </a:r>
            <a:r>
              <a:rPr lang="en-US" dirty="0">
                <a:solidFill>
                  <a:prstClr val="black"/>
                </a:solidFill>
                <a:latin typeface="Calibri" panose="020F0502020204030204" pitchFamily="34" charset="0"/>
                <a:cs typeface="Calibri" panose="020F0502020204030204" pitchFamily="34" charset="0"/>
              </a:rPr>
              <a:t> including </a:t>
            </a:r>
            <a:r>
              <a:rPr lang="en-US" dirty="0">
                <a:solidFill>
                  <a:srgbClr val="923222"/>
                </a:solidFill>
                <a:latin typeface="Calibri" panose="020F0502020204030204" pitchFamily="34" charset="0"/>
                <a:cs typeface="Calibri" panose="020F0502020204030204" pitchFamily="34" charset="0"/>
              </a:rPr>
              <a:t>customer and manufacture locations</a:t>
            </a:r>
            <a:r>
              <a:rPr lang="en-US" dirty="0">
                <a:solidFill>
                  <a:prstClr val="black"/>
                </a:solidFill>
                <a:latin typeface="Calibri" panose="020F0502020204030204" pitchFamily="34" charset="0"/>
                <a:cs typeface="Calibri" panose="020F0502020204030204" pitchFamily="34" charset="0"/>
              </a:rPr>
              <a:t>, and then informs the optimal numbers of warehouses and locations based on all the factors.</a:t>
            </a:r>
          </a:p>
          <a:p>
            <a:pPr marL="342900" indent="-342900">
              <a:spcBef>
                <a:spcPts val="600"/>
              </a:spcBef>
              <a:spcAft>
                <a:spcPts val="1200"/>
              </a:spcAft>
              <a:buClr>
                <a:srgbClr val="923222"/>
              </a:buClr>
              <a:buSzPct val="115000"/>
              <a:buFont typeface="Wingdings" panose="05000000000000000000" pitchFamily="2" charset="2"/>
              <a:buChar char="§"/>
            </a:pPr>
            <a:r>
              <a:rPr lang="en-US" dirty="0">
                <a:solidFill>
                  <a:prstClr val="black"/>
                </a:solidFill>
                <a:latin typeface="Calibri" panose="020F0502020204030204" pitchFamily="34" charset="0"/>
                <a:cs typeface="Calibri" panose="020F0502020204030204" pitchFamily="34" charset="0"/>
              </a:rPr>
              <a:t>These programs try to </a:t>
            </a:r>
            <a:r>
              <a:rPr lang="en-US" dirty="0">
                <a:solidFill>
                  <a:srgbClr val="923222"/>
                </a:solidFill>
                <a:latin typeface="Calibri" panose="020F0502020204030204" pitchFamily="34" charset="0"/>
                <a:cs typeface="Calibri" panose="020F0502020204030204" pitchFamily="34" charset="0"/>
              </a:rPr>
              <a:t>minimize the amount of transportation on both ends</a:t>
            </a:r>
            <a:r>
              <a:rPr lang="en-US" dirty="0">
                <a:solidFill>
                  <a:prstClr val="black"/>
                </a:solidFill>
                <a:latin typeface="Calibri" panose="020F0502020204030204" pitchFamily="34" charset="0"/>
                <a:cs typeface="Calibri" panose="020F0502020204030204" pitchFamily="34" charset="0"/>
              </a:rPr>
              <a:t>, inbound from your suppliers and outbound to your customers.</a:t>
            </a:r>
          </a:p>
        </p:txBody>
      </p:sp>
      <p:sp>
        <p:nvSpPr>
          <p:cNvPr id="2" name="Slide Number Placeholder 1"/>
          <p:cNvSpPr>
            <a:spLocks noGrp="1"/>
          </p:cNvSpPr>
          <p:nvPr>
            <p:ph type="sldNum" sz="quarter" idx="4"/>
          </p:nvPr>
        </p:nvSpPr>
        <p:spPr/>
        <p:txBody>
          <a:bodyPr/>
          <a:lstStyle/>
          <a:p>
            <a:fld id="{E66AA3EA-0569-43EF-BBA3-83FDB109D582}" type="slidenum">
              <a:rPr lang="en-US" smtClean="0"/>
              <a:pPr/>
              <a:t>30</a:t>
            </a:fld>
            <a:endParaRPr lang="en-US" dirty="0"/>
          </a:p>
        </p:txBody>
      </p:sp>
    </p:spTree>
    <p:extLst>
      <p:ext uri="{BB962C8B-B14F-4D97-AF65-F5344CB8AC3E}">
        <p14:creationId xmlns:p14="http://schemas.microsoft.com/office/powerpoint/2010/main" val="1877260439"/>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228600" y="2277532"/>
            <a:ext cx="8686800" cy="4504267"/>
          </a:xfrm>
          <a:prstGeom prst="rect">
            <a:avLst/>
          </a:prstGeom>
        </p:spPr>
        <p:txBody>
          <a:bodyPr/>
          <a:lstStyle/>
          <a:p>
            <a:pPr marL="347663" lvl="1" indent="-342900">
              <a:spcBef>
                <a:spcPts val="1800"/>
              </a:spcBef>
              <a:spcAft>
                <a:spcPts val="1200"/>
              </a:spcAft>
              <a:buClr>
                <a:srgbClr val="923222"/>
              </a:buClr>
              <a:buSzPct val="115000"/>
              <a:buFont typeface="Wingdings" panose="05000000000000000000" pitchFamily="2" charset="2"/>
              <a:buChar cha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Cross Docking</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 A LEAN concept because it eliminates the need to store inventory, and reduces some transportation, which are both wastes.</a:t>
            </a:r>
          </a:p>
          <a:p>
            <a:pPr marL="347663" lvl="1" indent="-342900">
              <a:spcBef>
                <a:spcPts val="1800"/>
              </a:spcBef>
              <a:spcAft>
                <a:spcPts val="1200"/>
              </a:spcAft>
              <a:buClr>
                <a:srgbClr val="923222"/>
              </a:buClr>
              <a:buSzPct val="115000"/>
              <a:buFont typeface="Wingdings" panose="05000000000000000000" pitchFamily="2" charset="2"/>
              <a:buChar cha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Reduced Lot Sizes and Shipping Quantities</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 By reducing lot sizes and shipping quantities, a company can increase velocity in the warehouse, and get shipments out faster. </a:t>
            </a:r>
            <a:r>
              <a:rPr lang="en-US" altLang="en-US" sz="2000" dirty="0">
                <a:solidFill>
                  <a:srgbClr val="923222"/>
                </a:solidFill>
                <a:latin typeface="Calibri" panose="020F0502020204030204" pitchFamily="34" charset="0"/>
                <a:ea typeface="ＭＳ Ｐゴシック" panose="020B0600070205080204" pitchFamily="34" charset="-128"/>
              </a:rPr>
              <a:t>Faster throughput is a LEAN concept</a:t>
            </a:r>
            <a:r>
              <a:rPr lang="en-US" altLang="en-US" sz="2000" dirty="0">
                <a:latin typeface="Calibri" panose="020F0502020204030204" pitchFamily="34" charset="0"/>
                <a:ea typeface="ＭＳ Ｐゴシック" panose="020B0600070205080204" pitchFamily="34" charset="-128"/>
              </a:rPr>
              <a:t>.</a:t>
            </a:r>
          </a:p>
          <a:p>
            <a:pPr marL="347663" lvl="1" indent="-342900">
              <a:spcBef>
                <a:spcPts val="1800"/>
              </a:spcBef>
              <a:spcAft>
                <a:spcPts val="1200"/>
              </a:spcAft>
              <a:buClr>
                <a:srgbClr val="923222"/>
              </a:buClr>
              <a:buSzPct val="115000"/>
              <a:buFont typeface="Wingdings" panose="05000000000000000000" pitchFamily="2" charset="2"/>
              <a:buChar cha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Increased Automation</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 Companies are using automated systems like pick to light, voice picking, conveyor systems, automatized guided vehicles (AGV’s), and robotics to improve efficiencies and throughput times in the warehouse. </a:t>
            </a:r>
          </a:p>
          <a:p>
            <a:pPr marL="347663" lvl="1" indent="-342900">
              <a:spcBef>
                <a:spcPts val="1800"/>
              </a:spcBef>
              <a:spcAft>
                <a:spcPts val="1200"/>
              </a:spcAft>
              <a:buClr>
                <a:srgbClr val="923222"/>
              </a:buClr>
              <a:buSzPct val="115000"/>
              <a:buFont typeface="Wingdings" panose="05000000000000000000" pitchFamily="2" charset="2"/>
              <a:buChar cha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Green Warehousing</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 One of the more sustainable goals for a green warehouse is to make it a net zero energy user. </a:t>
            </a:r>
          </a:p>
        </p:txBody>
      </p:sp>
      <p:sp>
        <p:nvSpPr>
          <p:cNvPr id="41987"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Warehousing</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812" b="15294"/>
          <a:stretch/>
        </p:blipFill>
        <p:spPr>
          <a:xfrm>
            <a:off x="6079068" y="914400"/>
            <a:ext cx="2836332" cy="1397000"/>
          </a:xfrm>
          <a:prstGeom prst="rect">
            <a:avLst/>
          </a:prstGeom>
        </p:spPr>
      </p:pic>
      <p:sp>
        <p:nvSpPr>
          <p:cNvPr id="4" name="Rectangle 3"/>
          <p:cNvSpPr/>
          <p:nvPr/>
        </p:nvSpPr>
        <p:spPr>
          <a:xfrm>
            <a:off x="228600" y="1075267"/>
            <a:ext cx="5901267" cy="830997"/>
          </a:xfrm>
          <a:prstGeom prst="rect">
            <a:avLst/>
          </a:prstGeom>
        </p:spPr>
        <p:txBody>
          <a:bodyPr wrap="square">
            <a:spAutoFit/>
          </a:bodyPr>
          <a:lstStyle/>
          <a:p>
            <a:pPr marL="0" indent="0">
              <a:spcBef>
                <a:spcPts val="1200"/>
              </a:spcBef>
              <a:spcAft>
                <a:spcPts val="0"/>
              </a:spcAft>
              <a:buFontTx/>
              <a:buNone/>
            </a:pPr>
            <a:r>
              <a:rPr lang="en-US" altLang="en-US" dirty="0">
                <a:latin typeface="Calibri" panose="020F0502020204030204" pitchFamily="34" charset="0"/>
                <a:ea typeface="ＭＳ Ｐゴシック" panose="020B0600070205080204" pitchFamily="34" charset="-128"/>
              </a:rPr>
              <a:t>Warehouses and distribution centers are continuing to develop their LEAN capabilities:</a:t>
            </a:r>
          </a:p>
        </p:txBody>
      </p:sp>
      <p:sp>
        <p:nvSpPr>
          <p:cNvPr id="5" name="Slide Number Placeholder 4"/>
          <p:cNvSpPr>
            <a:spLocks noGrp="1"/>
          </p:cNvSpPr>
          <p:nvPr>
            <p:ph type="sldNum" sz="quarter" idx="4"/>
          </p:nvPr>
        </p:nvSpPr>
        <p:spPr/>
        <p:txBody>
          <a:bodyPr/>
          <a:lstStyle/>
          <a:p>
            <a:fld id="{E66AA3EA-0569-43EF-BBA3-83FDB109D582}" type="slidenum">
              <a:rPr lang="en-US" smtClean="0"/>
              <a:pPr/>
              <a:t>31</a:t>
            </a:fld>
            <a:endParaRPr lang="en-US" dirty="0"/>
          </a:p>
        </p:txBody>
      </p:sp>
    </p:spTree>
    <p:extLst>
      <p:ext uri="{BB962C8B-B14F-4D97-AF65-F5344CB8AC3E}">
        <p14:creationId xmlns:p14="http://schemas.microsoft.com/office/powerpoint/2010/main" val="3619734866"/>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28600" y="137535"/>
            <a:ext cx="693420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Third Party Logistics (3PL) </a:t>
            </a:r>
          </a:p>
        </p:txBody>
      </p:sp>
      <p:sp>
        <p:nvSpPr>
          <p:cNvPr id="6" name="Rectangle 3"/>
          <p:cNvSpPr txBox="1">
            <a:spLocks noChangeArrowheads="1"/>
          </p:cNvSpPr>
          <p:nvPr/>
        </p:nvSpPr>
        <p:spPr bwMode="auto">
          <a:xfrm>
            <a:off x="228600" y="3987799"/>
            <a:ext cx="8686800" cy="26162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7663">
              <a:spcBef>
                <a:spcPts val="600"/>
              </a:spcBef>
              <a:spcAft>
                <a:spcPts val="1200"/>
              </a:spcAft>
              <a:buClr>
                <a:srgbClr val="923222"/>
              </a:buClr>
              <a:buSzPct val="115000"/>
              <a:buFont typeface="Wingdings" panose="05000000000000000000" pitchFamily="2" charset="2"/>
              <a:buChar char="§"/>
              <a:tabLst>
                <a:tab pos="568325" algn="l"/>
              </a:tabLst>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3PL providers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charge a fee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for their services.  </a:t>
            </a:r>
          </a:p>
          <a:p>
            <a:pPr marL="347663" lvl="1" indent="-347663">
              <a:spcBef>
                <a:spcPts val="600"/>
              </a:spcBef>
              <a:spcAft>
                <a:spcPts val="1200"/>
              </a:spcAft>
              <a:buClr>
                <a:srgbClr val="923222"/>
              </a:buClr>
              <a:buSzPct val="115000"/>
              <a:buFont typeface="Wingdings" panose="05000000000000000000" pitchFamily="2" charset="2"/>
              <a:buChar char="§"/>
              <a:tabLst>
                <a:tab pos="568325" algn="l"/>
              </a:tabLst>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They typically generate a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10 to 20% savings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in logistics costs.</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kern="0" dirty="0">
                <a:latin typeface="Calibri" panose="020F0502020204030204" pitchFamily="34" charset="0"/>
                <a:ea typeface="ＭＳ Ｐゴシック" panose="020B0600070205080204" pitchFamily="34" charset="-128"/>
              </a:rPr>
              <a:t>Favored by </a:t>
            </a:r>
            <a:r>
              <a:rPr lang="en-US" altLang="en-US" b="1" kern="0" dirty="0">
                <a:latin typeface="Calibri" panose="020F0502020204030204" pitchFamily="34" charset="0"/>
                <a:ea typeface="ＭＳ Ｐゴシック" panose="020B0600070205080204" pitchFamily="34" charset="-128"/>
              </a:rPr>
              <a:t>small businesses</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kern="0" dirty="0">
                <a:latin typeface="Calibri" panose="020F0502020204030204" pitchFamily="34" charset="0"/>
                <a:ea typeface="ＭＳ Ｐゴシック" panose="020B0600070205080204" pitchFamily="34" charset="-128"/>
              </a:rPr>
              <a:t>U</a:t>
            </a:r>
            <a:r>
              <a:rPr lang="en-US" altLang="en-US" sz="2400" kern="0" dirty="0">
                <a:latin typeface="Calibri" panose="020F0502020204030204" pitchFamily="34" charset="0"/>
                <a:ea typeface="ＭＳ Ｐゴシック" panose="020B0600070205080204" pitchFamily="34" charset="-128"/>
              </a:rPr>
              <a:t>sed to a significant degree for </a:t>
            </a:r>
            <a:r>
              <a:rPr lang="en-US" altLang="en-US" sz="2400" b="1" kern="0" dirty="0">
                <a:latin typeface="Calibri" panose="020F0502020204030204" pitchFamily="34" charset="0"/>
                <a:ea typeface="ＭＳ Ｐゴシック" panose="020B0600070205080204" pitchFamily="34" charset="-128"/>
              </a:rPr>
              <a:t>international logistics</a:t>
            </a:r>
          </a:p>
        </p:txBody>
      </p:sp>
      <p:grpSp>
        <p:nvGrpSpPr>
          <p:cNvPr id="7" name="Group 6"/>
          <p:cNvGrpSpPr/>
          <p:nvPr/>
        </p:nvGrpSpPr>
        <p:grpSpPr>
          <a:xfrm>
            <a:off x="228600" y="2249923"/>
            <a:ext cx="8559801" cy="1499658"/>
            <a:chOff x="609600" y="5023908"/>
            <a:chExt cx="7924800" cy="1499658"/>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198" t="58074" r="3676" b="1283"/>
            <a:stretch/>
          </p:blipFill>
          <p:spPr>
            <a:xfrm>
              <a:off x="4558735" y="5063066"/>
              <a:ext cx="3975665" cy="1456267"/>
            </a:xfrm>
            <a:prstGeom prst="rect">
              <a:avLst/>
            </a:prstGeom>
            <a:ln>
              <a:noFill/>
            </a:ln>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198" t="10341" r="3676" b="41925"/>
            <a:stretch/>
          </p:blipFill>
          <p:spPr>
            <a:xfrm>
              <a:off x="609600" y="5058833"/>
              <a:ext cx="3930582" cy="1464733"/>
            </a:xfrm>
            <a:prstGeom prst="rect">
              <a:avLst/>
            </a:prstGeom>
            <a:ln>
              <a:noFill/>
            </a:ln>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98" t="10341" r="82773" b="69655"/>
            <a:stretch/>
          </p:blipFill>
          <p:spPr>
            <a:xfrm>
              <a:off x="609600" y="5023908"/>
              <a:ext cx="728133" cy="620184"/>
            </a:xfrm>
            <a:prstGeom prst="rect">
              <a:avLst/>
            </a:prstGeom>
            <a:ln>
              <a:noFill/>
            </a:ln>
          </p:spPr>
        </p:pic>
      </p:grpSp>
      <p:sp>
        <p:nvSpPr>
          <p:cNvPr id="3" name="Rectangle 2"/>
          <p:cNvSpPr/>
          <p:nvPr/>
        </p:nvSpPr>
        <p:spPr>
          <a:xfrm>
            <a:off x="228600" y="914400"/>
            <a:ext cx="8686800" cy="1200329"/>
          </a:xfrm>
          <a:prstGeom prst="rect">
            <a:avLst/>
          </a:prstGeom>
        </p:spPr>
        <p:txBody>
          <a:bodyPr wrap="square">
            <a:spAutoFit/>
          </a:bodyPr>
          <a:lstStyle/>
          <a:p>
            <a:pPr marL="4763" lvl="1">
              <a:spcBef>
                <a:spcPts val="1200"/>
              </a:spcBef>
              <a:spcAft>
                <a:spcPts val="1200"/>
              </a:spcAft>
              <a:buClr>
                <a:srgbClr val="923222"/>
              </a:buClr>
              <a:buSzPct val="115000"/>
            </a:pPr>
            <a:r>
              <a:rPr lang="en-US" altLang="en-US" kern="0" dirty="0">
                <a:latin typeface="Calibri" panose="020F0502020204030204" pitchFamily="34" charset="0"/>
                <a:ea typeface="ＭＳ Ｐゴシック" panose="020B0600070205080204" pitchFamily="34" charset="-128"/>
              </a:rPr>
              <a:t>A Third Party Logistics (3PL) company is an </a:t>
            </a:r>
            <a:r>
              <a:rPr lang="en-US" altLang="en-US"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outsourced provider</a:t>
            </a:r>
            <a:r>
              <a:rPr lang="en-US" altLang="en-US"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kern="0" dirty="0">
                <a:latin typeface="Calibri" panose="020F0502020204030204" pitchFamily="34" charset="0"/>
                <a:ea typeface="ＭＳ Ｐゴシック" panose="020B0600070205080204" pitchFamily="34" charset="-128"/>
              </a:rPr>
              <a:t>that manages all, or a significant part, of an organization’s </a:t>
            </a:r>
            <a:r>
              <a:rPr lang="en-US" altLang="en-US"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logistics requirements for a fee</a:t>
            </a:r>
            <a:r>
              <a:rPr lang="en-US" altLang="en-US" kern="0" dirty="0">
                <a:latin typeface="Calibri" panose="020F0502020204030204" pitchFamily="34" charset="0"/>
                <a:ea typeface="ＭＳ Ｐゴシック" panose="020B0600070205080204" pitchFamily="34" charset="-128"/>
              </a:rPr>
              <a:t>.</a:t>
            </a:r>
          </a:p>
        </p:txBody>
      </p:sp>
      <p:sp>
        <p:nvSpPr>
          <p:cNvPr id="5" name="Slide Number Placeholder 4"/>
          <p:cNvSpPr>
            <a:spLocks noGrp="1"/>
          </p:cNvSpPr>
          <p:nvPr>
            <p:ph type="sldNum" sz="quarter" idx="4"/>
          </p:nvPr>
        </p:nvSpPr>
        <p:spPr/>
        <p:txBody>
          <a:bodyPr/>
          <a:lstStyle/>
          <a:p>
            <a:fld id="{E66AA3EA-0569-43EF-BBA3-83FDB109D582}" type="slidenum">
              <a:rPr lang="en-US" smtClean="0"/>
              <a:pPr/>
              <a:t>32</a:t>
            </a:fld>
            <a:endParaRPr lang="en-US" dirty="0"/>
          </a:p>
        </p:txBody>
      </p:sp>
    </p:spTree>
    <p:extLst>
      <p:ext uri="{BB962C8B-B14F-4D97-AF65-F5344CB8AC3E}">
        <p14:creationId xmlns:p14="http://schemas.microsoft.com/office/powerpoint/2010/main" val="2845913977"/>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Third Party Logistics Services</a:t>
            </a:r>
          </a:p>
        </p:txBody>
      </p:sp>
      <p:sp>
        <p:nvSpPr>
          <p:cNvPr id="6" name="Rectangle 3"/>
          <p:cNvSpPr txBox="1">
            <a:spLocks noChangeArrowheads="1"/>
          </p:cNvSpPr>
          <p:nvPr/>
        </p:nvSpPr>
        <p:spPr bwMode="auto">
          <a:xfrm>
            <a:off x="228600" y="914401"/>
            <a:ext cx="8686800" cy="49106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rPr>
              <a:t>Typical services offered by 3PL’s include:</a:t>
            </a:r>
            <a:endParaRPr lang="en-US" altLang="en-US" sz="280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endParaRPr>
          </a:p>
        </p:txBody>
      </p:sp>
      <p:sp>
        <p:nvSpPr>
          <p:cNvPr id="4" name="Rectangle 3"/>
          <p:cNvSpPr/>
          <p:nvPr/>
        </p:nvSpPr>
        <p:spPr>
          <a:xfrm>
            <a:off x="228600" y="1396454"/>
            <a:ext cx="5401733" cy="5309146"/>
          </a:xfrm>
          <a:prstGeom prst="rect">
            <a:avLst/>
          </a:prstGeom>
        </p:spPr>
        <p:txBody>
          <a:bodyPr wrap="square">
            <a:spAutoFit/>
          </a:bodyPr>
          <a:lstStyle/>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Inbound Transportation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Outbound Transportation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Warehousing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Pick and Pack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Freight Forwarding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Customs Brokerage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Customs Clearance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Order Taking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Billing and Invoicing </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Inventory Auditing</a:t>
            </a:r>
          </a:p>
          <a:p>
            <a:pPr lvl="1" indent="-347663">
              <a:spcBef>
                <a:spcPts val="3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Freight Bill Auditing and Payment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533" y="1490133"/>
            <a:ext cx="5113867" cy="5021800"/>
          </a:xfrm>
          <a:prstGeom prst="rect">
            <a:avLst/>
          </a:prstGeom>
        </p:spPr>
      </p:pic>
      <p:grpSp>
        <p:nvGrpSpPr>
          <p:cNvPr id="15" name="Group 14"/>
          <p:cNvGrpSpPr/>
          <p:nvPr/>
        </p:nvGrpSpPr>
        <p:grpSpPr>
          <a:xfrm>
            <a:off x="5130055" y="3133200"/>
            <a:ext cx="2456822" cy="1735667"/>
            <a:chOff x="5249335" y="3208865"/>
            <a:chExt cx="2456822" cy="1735667"/>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3333" t="36098" r="30838" b="38774"/>
            <a:stretch/>
          </p:blipFill>
          <p:spPr>
            <a:xfrm>
              <a:off x="5249335" y="3208865"/>
              <a:ext cx="2456822" cy="1735667"/>
            </a:xfrm>
            <a:prstGeom prst="rect">
              <a:avLst/>
            </a:prstGeom>
          </p:spPr>
        </p:pic>
        <p:sp>
          <p:nvSpPr>
            <p:cNvPr id="13" name="TextBox 12"/>
            <p:cNvSpPr txBox="1"/>
            <p:nvPr/>
          </p:nvSpPr>
          <p:spPr>
            <a:xfrm>
              <a:off x="5299491" y="3409890"/>
              <a:ext cx="2274982" cy="369332"/>
            </a:xfrm>
            <a:prstGeom prst="rect">
              <a:avLst/>
            </a:prstGeom>
            <a:noFill/>
          </p:spPr>
          <p:txBody>
            <a:bodyPr wrap="none" rtlCol="0">
              <a:spAutoFit/>
            </a:bodyPr>
            <a:lstStyle/>
            <a:p>
              <a:r>
                <a:rPr lang="en-US" sz="1800" dirty="0"/>
                <a:t>Third Party Logistics</a:t>
              </a:r>
            </a:p>
          </p:txBody>
        </p:sp>
      </p:grpSp>
      <p:sp>
        <p:nvSpPr>
          <p:cNvPr id="5" name="Slide Number Placeholder 4"/>
          <p:cNvSpPr>
            <a:spLocks noGrp="1"/>
          </p:cNvSpPr>
          <p:nvPr>
            <p:ph type="sldNum" sz="quarter" idx="4"/>
          </p:nvPr>
        </p:nvSpPr>
        <p:spPr/>
        <p:txBody>
          <a:bodyPr/>
          <a:lstStyle/>
          <a:p>
            <a:fld id="{E66AA3EA-0569-43EF-BBA3-83FDB109D582}" type="slidenum">
              <a:rPr lang="en-US" smtClean="0"/>
              <a:pPr/>
              <a:t>33</a:t>
            </a:fld>
            <a:endParaRPr lang="en-US" dirty="0"/>
          </a:p>
        </p:txBody>
      </p:sp>
    </p:spTree>
    <p:extLst>
      <p:ext uri="{BB962C8B-B14F-4D97-AF65-F5344CB8AC3E}">
        <p14:creationId xmlns:p14="http://schemas.microsoft.com/office/powerpoint/2010/main" val="1882405392"/>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7067" y="914400"/>
            <a:ext cx="8686800" cy="5447645"/>
          </a:xfrm>
          <a:prstGeom prst="rect">
            <a:avLst/>
          </a:prstGeom>
        </p:spPr>
        <p:txBody>
          <a:bodyPr wrap="square">
            <a:spAutoFit/>
          </a:bodyPr>
          <a:lstStyle/>
          <a:p>
            <a:pPr marL="4763" lvl="1" indent="0">
              <a:spcBef>
                <a:spcPts val="1200"/>
              </a:spcBef>
              <a:spcAft>
                <a:spcPts val="0"/>
              </a:spcAft>
              <a:buClr>
                <a:srgbClr val="923222"/>
              </a:buClr>
              <a:buSzPct val="115000"/>
              <a:buNone/>
            </a:pPr>
            <a:r>
              <a:rPr lang="en-US" altLang="en-US"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Advantages of Using a 3PL</a:t>
            </a:r>
            <a:r>
              <a:rPr lang="en-US" altLang="en-US"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Cost</a:t>
            </a:r>
            <a:r>
              <a:rPr lang="en-US" altLang="en-US" sz="2000" kern="0" dirty="0">
                <a:latin typeface="Calibri" panose="020F0502020204030204" pitchFamily="34" charset="0"/>
                <a:ea typeface="ＭＳ Ｐゴシック" panose="020B0600070205080204" pitchFamily="34" charset="-128"/>
              </a:rPr>
              <a:t>:  Eliminates the need for a company to invest in warehouse space, technology, and staff to execute the logistics process.</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Logistics Expertise</a:t>
            </a:r>
            <a:r>
              <a:rPr lang="en-US" altLang="en-US" sz="2000" kern="0" dirty="0">
                <a:latin typeface="Calibri" panose="020F0502020204030204" pitchFamily="34" charset="0"/>
                <a:ea typeface="ＭＳ Ｐゴシック" panose="020B0600070205080204" pitchFamily="34" charset="-128"/>
              </a:rPr>
              <a:t>:  Knowledgeable of industry best practices and the latest developments in technology. </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Efficiency</a:t>
            </a:r>
            <a:r>
              <a:rPr lang="en-US" altLang="en-US" sz="2000" kern="0" dirty="0">
                <a:latin typeface="Calibri" panose="020F0502020204030204" pitchFamily="34" charset="0"/>
                <a:ea typeface="ＭＳ Ｐゴシック" panose="020B0600070205080204" pitchFamily="34" charset="-128"/>
              </a:rPr>
              <a:t>:  3PL’s can leverage relationships and volume discounts, which result in lower overhead and the fastest possible service.</a:t>
            </a:r>
          </a:p>
          <a:p>
            <a:pPr marL="4763" lvl="1" indent="0">
              <a:spcBef>
                <a:spcPts val="1200"/>
              </a:spcBef>
              <a:spcAft>
                <a:spcPts val="0"/>
              </a:spcAft>
              <a:buClr>
                <a:srgbClr val="923222"/>
              </a:buClr>
              <a:buSzPct val="115000"/>
              <a:buNone/>
            </a:pPr>
            <a:r>
              <a:rPr lang="en-US" altLang="en-US" b="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Disadvantages of Using a 3PL</a:t>
            </a:r>
            <a:r>
              <a:rPr lang="en-US" altLang="en-US" sz="2000" b="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Control</a:t>
            </a:r>
            <a:r>
              <a:rPr lang="en-US" altLang="en-US" sz="2000" kern="0" dirty="0">
                <a:latin typeface="Calibri" panose="020F0502020204030204" pitchFamily="34" charset="0"/>
                <a:ea typeface="ＭＳ Ｐゴシック" panose="020B0600070205080204" pitchFamily="34" charset="-128"/>
              </a:rPr>
              <a:t>:  A company will not have direct control over the logistics operation. </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Dependency</a:t>
            </a:r>
            <a:r>
              <a:rPr lang="en-US" altLang="en-US" sz="2000" kern="0" dirty="0">
                <a:latin typeface="Calibri" panose="020F0502020204030204" pitchFamily="34" charset="0"/>
                <a:ea typeface="ＭＳ Ｐゴシック" panose="020B0600070205080204" pitchFamily="34" charset="-128"/>
              </a:rPr>
              <a:t>:  Outsourcing logistics creates a dependency on the 3PL. </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sz="2000" u="sng" kern="0" dirty="0">
                <a:latin typeface="Calibri" panose="020F0502020204030204" pitchFamily="34" charset="0"/>
                <a:ea typeface="ＭＳ Ｐゴシック" panose="020B0600070205080204" pitchFamily="34" charset="-128"/>
              </a:rPr>
              <a:t>Pricing</a:t>
            </a:r>
            <a:r>
              <a:rPr lang="en-US" altLang="en-US" sz="2000" kern="0" dirty="0">
                <a:latin typeface="Calibri" panose="020F0502020204030204" pitchFamily="34" charset="0"/>
                <a:ea typeface="ＭＳ Ｐゴシック" panose="020B0600070205080204" pitchFamily="34" charset="-128"/>
              </a:rPr>
              <a:t>:  The company is locked into the pricing model specified in the contract  </a:t>
            </a:r>
          </a:p>
        </p:txBody>
      </p:sp>
      <p:sp>
        <p:nvSpPr>
          <p:cNvPr id="7" name="Rectangle 2"/>
          <p:cNvSpPr>
            <a:spLocks noGrp="1" noChangeArrowheads="1"/>
          </p:cNvSpPr>
          <p:nvPr>
            <p:ph type="title" idx="4294967295"/>
          </p:nvPr>
        </p:nvSpPr>
        <p:spPr>
          <a:xfrm>
            <a:off x="228600" y="137535"/>
            <a:ext cx="891540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Third Party Logistics – Advantages &amp; Disadvantages</a:t>
            </a:r>
          </a:p>
        </p:txBody>
      </p:sp>
      <p:sp>
        <p:nvSpPr>
          <p:cNvPr id="3" name="Slide Number Placeholder 2"/>
          <p:cNvSpPr>
            <a:spLocks noGrp="1"/>
          </p:cNvSpPr>
          <p:nvPr>
            <p:ph type="sldNum" sz="quarter" idx="4"/>
          </p:nvPr>
        </p:nvSpPr>
        <p:spPr/>
        <p:txBody>
          <a:bodyPr/>
          <a:lstStyle/>
          <a:p>
            <a:fld id="{E66AA3EA-0569-43EF-BBA3-83FDB109D582}" type="slidenum">
              <a:rPr lang="en-US" smtClean="0"/>
              <a:pPr/>
              <a:t>34</a:t>
            </a:fld>
            <a:endParaRPr lang="en-US" dirty="0"/>
          </a:p>
        </p:txBody>
      </p:sp>
    </p:spTree>
    <p:extLst>
      <p:ext uri="{BB962C8B-B14F-4D97-AF65-F5344CB8AC3E}">
        <p14:creationId xmlns:p14="http://schemas.microsoft.com/office/powerpoint/2010/main" val="35105263"/>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914400"/>
            <a:ext cx="8686800" cy="2446824"/>
          </a:xfrm>
          <a:prstGeom prst="rect">
            <a:avLst/>
          </a:prstGeom>
        </p:spPr>
        <p:txBody>
          <a:bodyPr wrap="square">
            <a:spAutoFit/>
          </a:bodyPr>
          <a:lstStyle/>
          <a:p>
            <a:pPr marL="4763" lvl="1">
              <a:spcBef>
                <a:spcPts val="1200"/>
              </a:spcBef>
              <a:spcAft>
                <a:spcPts val="1200"/>
              </a:spcAft>
              <a:buClr>
                <a:srgbClr val="923222"/>
              </a:buClr>
              <a:buSzPct val="115000"/>
            </a:pPr>
            <a:r>
              <a:rPr lang="en-US" altLang="en-US" sz="2800" dirty="0">
                <a:latin typeface="Calibri" panose="020F0502020204030204" pitchFamily="34" charset="0"/>
                <a:ea typeface="ＭＳ Ｐゴシック" panose="020B0600070205080204" pitchFamily="34" charset="-128"/>
              </a:rPr>
              <a:t>Fourth-party logistics (4PL) is an </a:t>
            </a: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interface</a:t>
            </a:r>
            <a:r>
              <a:rPr lang="en-US" altLang="en-US" sz="28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between the client company and </a:t>
            </a: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multiple logistics service providers</a:t>
            </a:r>
            <a:r>
              <a:rPr lang="en-US" altLang="en-US" sz="2800" dirty="0">
                <a:latin typeface="Calibri" panose="020F0502020204030204" pitchFamily="34" charset="0"/>
                <a:ea typeface="ＭＳ Ｐゴシック" panose="020B0600070205080204" pitchFamily="34" charset="-128"/>
              </a:rPr>
              <a:t>. </a:t>
            </a:r>
          </a:p>
          <a:p>
            <a:pPr marL="347663" lvl="1" indent="-342900">
              <a:spcBef>
                <a:spcPts val="18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A company will select a </a:t>
            </a:r>
            <a:r>
              <a:rPr lang="en-US" altLang="en-US" b="1" dirty="0">
                <a:latin typeface="Calibri" panose="020F0502020204030204" pitchFamily="34" charset="0"/>
                <a:ea typeface="ＭＳ Ｐゴシック" panose="020B0600070205080204" pitchFamily="34" charset="-128"/>
              </a:rPr>
              <a:t>lead logistics partner </a:t>
            </a:r>
            <a:r>
              <a:rPr lang="en-US" altLang="en-US" dirty="0">
                <a:latin typeface="Calibri" panose="020F0502020204030204" pitchFamily="34" charset="0"/>
                <a:ea typeface="ＭＳ Ｐゴシック" panose="020B0600070205080204" pitchFamily="34" charset="-128"/>
              </a:rPr>
              <a:t>(referred to as a 4PL) that is then charged with managing the activities of all the other 3PL’s being used by the company.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679" b="16783"/>
          <a:stretch/>
        </p:blipFill>
        <p:spPr>
          <a:xfrm>
            <a:off x="3986608" y="3488267"/>
            <a:ext cx="4928792" cy="3073401"/>
          </a:xfrm>
          <a:prstGeom prst="rect">
            <a:avLst/>
          </a:prstGeom>
        </p:spPr>
      </p:pic>
      <p:sp>
        <p:nvSpPr>
          <p:cNvPr id="7" name="Rectangle 2"/>
          <p:cNvSpPr>
            <a:spLocks noGrp="1" noChangeArrowheads="1"/>
          </p:cNvSpPr>
          <p:nvPr>
            <p:ph type="title" idx="4294967295"/>
          </p:nvPr>
        </p:nvSpPr>
        <p:spPr>
          <a:xfrm>
            <a:off x="228600" y="132598"/>
            <a:ext cx="89154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Fourth Party Logistics (4PL)</a:t>
            </a:r>
          </a:p>
        </p:txBody>
      </p:sp>
      <p:sp>
        <p:nvSpPr>
          <p:cNvPr id="8" name="Rectangle 7"/>
          <p:cNvSpPr/>
          <p:nvPr/>
        </p:nvSpPr>
        <p:spPr>
          <a:xfrm>
            <a:off x="228600" y="3771900"/>
            <a:ext cx="3674533" cy="1938992"/>
          </a:xfrm>
          <a:prstGeom prst="rect">
            <a:avLst/>
          </a:prstGeom>
        </p:spPr>
        <p:txBody>
          <a:bodyPr wrap="square">
            <a:spAutoFit/>
          </a:bodyPr>
          <a:lstStyle/>
          <a:p>
            <a:pPr marL="347663" lvl="1" indent="-342900">
              <a:spcBef>
                <a:spcPts val="1200"/>
              </a:spcBef>
              <a:spcAft>
                <a:spcPts val="12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Ideally, all aspects of the client company’s supply chain handled by 3PL’s would be managed by the 4PL organization.</a:t>
            </a:r>
          </a:p>
        </p:txBody>
      </p:sp>
      <p:sp>
        <p:nvSpPr>
          <p:cNvPr id="3" name="Slide Number Placeholder 2"/>
          <p:cNvSpPr>
            <a:spLocks noGrp="1"/>
          </p:cNvSpPr>
          <p:nvPr>
            <p:ph type="sldNum" sz="quarter" idx="4"/>
          </p:nvPr>
        </p:nvSpPr>
        <p:spPr/>
        <p:txBody>
          <a:bodyPr/>
          <a:lstStyle/>
          <a:p>
            <a:fld id="{E66AA3EA-0569-43EF-BBA3-83FDB109D582}" type="slidenum">
              <a:rPr lang="en-US" smtClean="0"/>
              <a:pPr/>
              <a:t>35</a:t>
            </a:fld>
            <a:endParaRPr lang="en-US" dirty="0"/>
          </a:p>
        </p:txBody>
      </p:sp>
    </p:spTree>
    <p:extLst>
      <p:ext uri="{BB962C8B-B14F-4D97-AF65-F5344CB8AC3E}">
        <p14:creationId xmlns:p14="http://schemas.microsoft.com/office/powerpoint/2010/main" val="2475235063"/>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0" y="5063066"/>
            <a:ext cx="9144000" cy="584201"/>
          </a:xfrm>
          <a:prstGeom prst="rect">
            <a:avLst/>
          </a:prstGeom>
          <a:noFill/>
          <a:ln w="9525">
            <a:noFill/>
            <a:miter lim="800000"/>
            <a:headEnd/>
            <a:tailEnd/>
          </a:ln>
        </p:spPr>
        <p:txBody>
          <a:bodyPr/>
          <a:lstStyle/>
          <a:p>
            <a:pPr algn="ctr" eaLnBrk="0" hangingPunct="0">
              <a:lnSpc>
                <a:spcPct val="9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Transportation</a:t>
            </a:r>
          </a:p>
        </p:txBody>
      </p:sp>
    </p:spTree>
    <p:custDataLst>
      <p:tags r:id="rId1"/>
    </p:custDataLst>
    <p:extLst>
      <p:ext uri="{BB962C8B-B14F-4D97-AF65-F5344CB8AC3E}">
        <p14:creationId xmlns:p14="http://schemas.microsoft.com/office/powerpoint/2010/main" val="685409279"/>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28600" y="2158999"/>
            <a:ext cx="8686800" cy="821267"/>
          </a:xfrm>
          <a:prstGeom prst="rect">
            <a:avLst/>
          </a:prstGeom>
          <a:solidFill>
            <a:srgbClr val="FFE497"/>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algn="ctr" eaLnBrk="0" hangingPunct="0"/>
            <a:endParaRPr lang="en-US" sz="2800" b="1">
              <a:solidFill>
                <a:prstClr val="black"/>
              </a:solidFill>
              <a:effectLst>
                <a:outerShdw blurRad="38100" dist="38100" dir="2700000" algn="tl">
                  <a:srgbClr val="000000">
                    <a:alpha val="43137"/>
                  </a:srgbClr>
                </a:outerShdw>
              </a:effectLst>
              <a:latin typeface="News Gothic MT" pitchFamily="34" charset="0"/>
            </a:endParaRPr>
          </a:p>
        </p:txBody>
      </p:sp>
      <p:sp>
        <p:nvSpPr>
          <p:cNvPr id="21506" name="Rectangle 3"/>
          <p:cNvSpPr>
            <a:spLocks noGrp="1" noChangeArrowheads="1"/>
          </p:cNvSpPr>
          <p:nvPr>
            <p:ph type="body" idx="4294967295"/>
          </p:nvPr>
        </p:nvSpPr>
        <p:spPr>
          <a:xfrm>
            <a:off x="228600" y="3285065"/>
            <a:ext cx="8915400" cy="3005667"/>
          </a:xfrm>
          <a:prstGeom prst="rect">
            <a:avLst/>
          </a:prstGeom>
        </p:spPr>
        <p:txBody>
          <a:bodyPr/>
          <a:lstStyle/>
          <a:p>
            <a:pPr marL="0" indent="0">
              <a:spcBef>
                <a:spcPts val="1200"/>
              </a:spcBef>
              <a:spcAft>
                <a:spcPts val="1800"/>
              </a:spcAft>
              <a:buClr>
                <a:srgbClr val="923222"/>
              </a:buClr>
              <a:buSzPct val="115000"/>
              <a:buNone/>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Objectives of Transportation</a:t>
            </a:r>
            <a:r>
              <a:rPr lang="en-US" altLang="en-US" sz="2800" b="1" dirty="0">
                <a:latin typeface="Calibri" panose="020F0502020204030204" pitchFamily="34" charset="0"/>
                <a:ea typeface="ＭＳ Ｐゴシック" panose="020B0600070205080204" pitchFamily="34" charset="-128"/>
              </a:rPr>
              <a:t>:</a:t>
            </a:r>
          </a:p>
          <a:p>
            <a:pPr marL="576263" indent="-406400">
              <a:spcBef>
                <a:spcPts val="1200"/>
              </a:spcBef>
              <a:spcAft>
                <a:spcPts val="1800"/>
              </a:spcAft>
              <a:buClr>
                <a:srgbClr val="923222"/>
              </a:buClr>
              <a:buSzPct val="115000"/>
              <a:buFont typeface="+mj-lt"/>
              <a:buAutoNum type="arabicPeriod"/>
            </a:pPr>
            <a:r>
              <a:rPr lang="en-US" altLang="en-US" sz="2400" dirty="0">
                <a:latin typeface="Calibri" panose="020F0502020204030204" pitchFamily="34" charset="0"/>
                <a:ea typeface="ＭＳ Ｐゴシック" panose="020B0600070205080204" pitchFamily="34" charset="-128"/>
              </a:rPr>
              <a:t>To maximize the value to the company through price negotiations</a:t>
            </a:r>
          </a:p>
          <a:p>
            <a:pPr marL="576263" indent="-406400">
              <a:spcBef>
                <a:spcPts val="1200"/>
              </a:spcBef>
              <a:spcAft>
                <a:spcPts val="1800"/>
              </a:spcAft>
              <a:buClr>
                <a:srgbClr val="923222"/>
              </a:buClr>
              <a:buSzPct val="115000"/>
              <a:buFont typeface="+mj-lt"/>
              <a:buAutoNum type="arabicPeriod"/>
            </a:pPr>
            <a:r>
              <a:rPr lang="en-US" altLang="en-US" sz="2400" dirty="0">
                <a:latin typeface="Calibri" panose="020F0502020204030204" pitchFamily="34" charset="0"/>
                <a:ea typeface="ＭＳ Ｐゴシック" panose="020B0600070205080204" pitchFamily="34" charset="-128"/>
              </a:rPr>
              <a:t>To make sure service is provided effectively</a:t>
            </a:r>
          </a:p>
          <a:p>
            <a:pPr marL="576263" indent="-406400">
              <a:spcBef>
                <a:spcPts val="1200"/>
              </a:spcBef>
              <a:spcAft>
                <a:spcPts val="1800"/>
              </a:spcAft>
              <a:buClr>
                <a:srgbClr val="923222"/>
              </a:buClr>
              <a:buSzPct val="115000"/>
              <a:buFont typeface="+mj-lt"/>
              <a:buAutoNum type="arabicPeriod"/>
            </a:pPr>
            <a:r>
              <a:rPr lang="en-US" altLang="en-US" sz="2400" dirty="0">
                <a:latin typeface="Calibri" panose="020F0502020204030204" pitchFamily="34" charset="0"/>
                <a:ea typeface="ＭＳ Ｐゴシック" panose="020B0600070205080204" pitchFamily="34" charset="-128"/>
              </a:rPr>
              <a:t>To satisfy customers’ needs</a:t>
            </a:r>
          </a:p>
        </p:txBody>
      </p:sp>
      <p:sp>
        <p:nvSpPr>
          <p:cNvPr id="21507"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Transportation</a:t>
            </a:r>
          </a:p>
        </p:txBody>
      </p:sp>
      <p:pic>
        <p:nvPicPr>
          <p:cNvPr id="3" name="Picture 2"/>
          <p:cNvPicPr>
            <a:picLocks noChangeAspect="1"/>
          </p:cNvPicPr>
          <p:nvPr/>
        </p:nvPicPr>
        <p:blipFill rotWithShape="1">
          <a:blip r:embed="rId2"/>
          <a:srcRect l="8674" t="9840" r="8814" b="16571"/>
          <a:stretch/>
        </p:blipFill>
        <p:spPr>
          <a:xfrm>
            <a:off x="5630333" y="4946192"/>
            <a:ext cx="3285067" cy="1835608"/>
          </a:xfrm>
          <a:prstGeom prst="rect">
            <a:avLst/>
          </a:prstGeom>
        </p:spPr>
      </p:pic>
      <p:sp>
        <p:nvSpPr>
          <p:cNvPr id="2" name="Rectangle 1"/>
          <p:cNvSpPr/>
          <p:nvPr/>
        </p:nvSpPr>
        <p:spPr>
          <a:xfrm>
            <a:off x="228600" y="797511"/>
            <a:ext cx="8686800" cy="2123658"/>
          </a:xfrm>
          <a:prstGeom prst="rect">
            <a:avLst/>
          </a:prstGeom>
        </p:spPr>
        <p:txBody>
          <a:bodyPr wrap="square">
            <a:spAutoFit/>
          </a:bodyPr>
          <a:lstStyle/>
          <a:p>
            <a:pPr>
              <a:spcBef>
                <a:spcPts val="600"/>
              </a:spcBef>
              <a:spcAft>
                <a:spcPts val="1800"/>
              </a:spcAft>
            </a:pPr>
            <a:r>
              <a:rPr lang="en-US" dirty="0">
                <a:solidFill>
                  <a:prstClr val="black"/>
                </a:solidFill>
                <a:latin typeface="Calibri" panose="020F0502020204030204" pitchFamily="34" charset="0"/>
              </a:rPr>
              <a:t>The function of planning, scheduling, and controlling activities related to the mode, carrier, and movement of inventories into and out of an organization.  </a:t>
            </a:r>
          </a:p>
          <a:p>
            <a:pPr algn="ctr">
              <a:spcBef>
                <a:spcPts val="600"/>
              </a:spcBef>
              <a:spcAft>
                <a:spcPts val="1800"/>
              </a:spcAft>
            </a:pPr>
            <a:r>
              <a:rPr lang="en-US" sz="2000" i="1" dirty="0">
                <a:solidFill>
                  <a:prstClr val="black"/>
                </a:solidFill>
                <a:latin typeface="Calibri" panose="020F0502020204030204" pitchFamily="34" charset="0"/>
              </a:rPr>
              <a:t>Get the right product, to the right place, at the right time by ensuring the product is moved as efficiently as possible from point-of-origin to point-of-destination. </a:t>
            </a:r>
          </a:p>
        </p:txBody>
      </p:sp>
      <p:sp>
        <p:nvSpPr>
          <p:cNvPr id="7" name="TextBox 6"/>
          <p:cNvSpPr txBox="1"/>
          <p:nvPr/>
        </p:nvSpPr>
        <p:spPr>
          <a:xfrm>
            <a:off x="3200400" y="1684867"/>
            <a:ext cx="1117614" cy="246221"/>
          </a:xfrm>
          <a:prstGeom prst="rect">
            <a:avLst/>
          </a:prstGeom>
          <a:noFill/>
        </p:spPr>
        <p:txBody>
          <a:bodyPr wrap="none" rtlCol="0">
            <a:spAutoFit/>
          </a:bodyPr>
          <a:lstStyle/>
          <a:p>
            <a:r>
              <a:rPr lang="en-US" sz="1000" i="1" dirty="0">
                <a:latin typeface="Calibri" panose="020F0502020204030204" pitchFamily="34" charset="0"/>
              </a:rPr>
              <a:t>(APICS Dictionary)</a:t>
            </a:r>
          </a:p>
        </p:txBody>
      </p:sp>
      <p:sp>
        <p:nvSpPr>
          <p:cNvPr id="8" name="Slide Number Placeholder 7"/>
          <p:cNvSpPr>
            <a:spLocks noGrp="1"/>
          </p:cNvSpPr>
          <p:nvPr>
            <p:ph type="sldNum" sz="quarter" idx="4"/>
          </p:nvPr>
        </p:nvSpPr>
        <p:spPr/>
        <p:txBody>
          <a:bodyPr/>
          <a:lstStyle/>
          <a:p>
            <a:fld id="{E66AA3EA-0569-43EF-BBA3-83FDB109D582}" type="slidenum">
              <a:rPr lang="en-US" smtClean="0"/>
              <a:pPr/>
              <a:t>37</a:t>
            </a:fld>
            <a:endParaRPr lang="en-US" dirty="0"/>
          </a:p>
        </p:txBody>
      </p:sp>
    </p:spTree>
    <p:extLst>
      <p:ext uri="{BB962C8B-B14F-4D97-AF65-F5344CB8AC3E}">
        <p14:creationId xmlns:p14="http://schemas.microsoft.com/office/powerpoint/2010/main" val="3535808320"/>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a:grpSpLocks noChangeAspect="1"/>
          </p:cNvGrpSpPr>
          <p:nvPr/>
        </p:nvGrpSpPr>
        <p:grpSpPr bwMode="auto">
          <a:xfrm>
            <a:off x="0" y="4612222"/>
            <a:ext cx="9144000" cy="1561046"/>
            <a:chOff x="1392" y="1936"/>
            <a:chExt cx="4896" cy="448"/>
          </a:xfrm>
        </p:grpSpPr>
        <p:sp>
          <p:nvSpPr>
            <p:cNvPr id="59" name="Rectangle 58"/>
            <p:cNvSpPr>
              <a:spLocks noChangeArrowheads="1"/>
            </p:cNvSpPr>
            <p:nvPr/>
          </p:nvSpPr>
          <p:spPr bwMode="auto">
            <a:xfrm>
              <a:off x="1392" y="1936"/>
              <a:ext cx="4896" cy="448"/>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0" name="Rectangle 59"/>
            <p:cNvSpPr>
              <a:spLocks noChangeArrowheads="1"/>
            </p:cNvSpPr>
            <p:nvPr/>
          </p:nvSpPr>
          <p:spPr bwMode="auto">
            <a:xfrm>
              <a:off x="1636"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1" name="Rectangle 60"/>
            <p:cNvSpPr>
              <a:spLocks noChangeArrowheads="1"/>
            </p:cNvSpPr>
            <p:nvPr/>
          </p:nvSpPr>
          <p:spPr bwMode="auto">
            <a:xfrm>
              <a:off x="2424"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2" name="Rectangle 61"/>
            <p:cNvSpPr>
              <a:spLocks noChangeArrowheads="1"/>
            </p:cNvSpPr>
            <p:nvPr/>
          </p:nvSpPr>
          <p:spPr bwMode="auto">
            <a:xfrm>
              <a:off x="3212"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3" name="Rectangle 62"/>
            <p:cNvSpPr>
              <a:spLocks noChangeArrowheads="1"/>
            </p:cNvSpPr>
            <p:nvPr/>
          </p:nvSpPr>
          <p:spPr bwMode="auto">
            <a:xfrm>
              <a:off x="4000"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4" name="Rectangle 63"/>
            <p:cNvSpPr>
              <a:spLocks noChangeArrowheads="1"/>
            </p:cNvSpPr>
            <p:nvPr/>
          </p:nvSpPr>
          <p:spPr bwMode="auto">
            <a:xfrm>
              <a:off x="4788"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5" name="Rectangle 64"/>
            <p:cNvSpPr>
              <a:spLocks noChangeArrowheads="1"/>
            </p:cNvSpPr>
            <p:nvPr/>
          </p:nvSpPr>
          <p:spPr bwMode="auto">
            <a:xfrm>
              <a:off x="5576" y="2148"/>
              <a:ext cx="468"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6" name="Rectangle 65"/>
            <p:cNvSpPr>
              <a:spLocks noChangeArrowheads="1"/>
            </p:cNvSpPr>
            <p:nvPr/>
          </p:nvSpPr>
          <p:spPr bwMode="auto">
            <a:xfrm>
              <a:off x="1392" y="1962"/>
              <a:ext cx="4896"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sp>
          <p:nvSpPr>
            <p:cNvPr id="67" name="Rectangle 66"/>
            <p:cNvSpPr>
              <a:spLocks noChangeArrowheads="1"/>
            </p:cNvSpPr>
            <p:nvPr/>
          </p:nvSpPr>
          <p:spPr bwMode="auto">
            <a:xfrm>
              <a:off x="1392" y="2334"/>
              <a:ext cx="4896" cy="24"/>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fontAlgn="auto">
                <a:spcBef>
                  <a:spcPts val="0"/>
                </a:spcBef>
                <a:spcAft>
                  <a:spcPts val="0"/>
                </a:spcAft>
              </a:pPr>
              <a:endParaRPr lang="en-US" sz="1013" dirty="0">
                <a:solidFill>
                  <a:prstClr val="black"/>
                </a:solidFill>
                <a:latin typeface="Calibri" panose="020F0502020204030204"/>
              </a:endParaRPr>
            </a:p>
          </p:txBody>
        </p:sp>
      </p:grpSp>
      <p:sp>
        <p:nvSpPr>
          <p:cNvPr id="68" name="Rounded Rectangle 67"/>
          <p:cNvSpPr/>
          <p:nvPr/>
        </p:nvSpPr>
        <p:spPr>
          <a:xfrm>
            <a:off x="609600" y="3009900"/>
            <a:ext cx="4038600" cy="1295400"/>
          </a:xfrm>
          <a:prstGeom prst="roundRect">
            <a:avLst>
              <a:gd name="adj" fmla="val 9849"/>
            </a:avLst>
          </a:prstGeom>
          <a:solidFill>
            <a:schemeClr val="accent2">
              <a:lumMod val="60000"/>
              <a:lumOff val="40000"/>
            </a:schemeClr>
          </a:solidFill>
          <a:ln w="12700" cap="flat" cmpd="sng" algn="ctr">
            <a:noFill/>
            <a:prstDash val="solid"/>
            <a:miter lim="800000"/>
          </a:ln>
          <a:effectLst/>
        </p:spPr>
        <p:txBody>
          <a:bodyPr lIns="45720" tIns="45720" rIns="45720" bIns="45720" rtlCol="0" anchor="ctr" anchorCtr="1"/>
          <a:lstStyle/>
          <a:p>
            <a:pPr algn="ctr" fontAlgn="auto">
              <a:spcBef>
                <a:spcPts val="0"/>
              </a:spcBef>
              <a:spcAft>
                <a:spcPts val="0"/>
              </a:spcAft>
              <a:defRPr/>
            </a:pPr>
            <a:r>
              <a:rPr lang="en-US" b="1" u="sng" kern="0" dirty="0">
                <a:solidFill>
                  <a:srgbClr val="923222"/>
                </a:solidFill>
                <a:effectLst>
                  <a:outerShdw blurRad="38100" dist="38100" dir="2700000" algn="tl">
                    <a:srgbClr val="000000">
                      <a:alpha val="43137"/>
                    </a:srgbClr>
                  </a:outerShdw>
                </a:effectLst>
                <a:latin typeface="Calibri" panose="020F0502020204030204"/>
              </a:rPr>
              <a:t>Common Carriers </a:t>
            </a:r>
          </a:p>
          <a:p>
            <a:pPr algn="ctr" fontAlgn="auto">
              <a:spcBef>
                <a:spcPts val="0"/>
              </a:spcBef>
              <a:spcAft>
                <a:spcPts val="0"/>
              </a:spcAft>
              <a:defRPr/>
            </a:pPr>
            <a:r>
              <a:rPr lang="en-US" sz="2000" kern="0" dirty="0">
                <a:effectLst>
                  <a:outerShdw blurRad="38100" dist="38100" dir="2700000" algn="tl">
                    <a:srgbClr val="000000">
                      <a:alpha val="43137"/>
                    </a:srgbClr>
                  </a:outerShdw>
                </a:effectLst>
                <a:latin typeface="Calibri" panose="020F0502020204030204"/>
              </a:rPr>
              <a:t>Person or company who transports freight for a fee that can be hired by anyone to transport goods.</a:t>
            </a:r>
          </a:p>
        </p:txBody>
      </p:sp>
      <p:sp>
        <p:nvSpPr>
          <p:cNvPr id="69" name="Rounded Rectangle 68"/>
          <p:cNvSpPr/>
          <p:nvPr/>
        </p:nvSpPr>
        <p:spPr>
          <a:xfrm>
            <a:off x="4800600" y="3001434"/>
            <a:ext cx="4046165" cy="1295400"/>
          </a:xfrm>
          <a:prstGeom prst="roundRect">
            <a:avLst>
              <a:gd name="adj" fmla="val 9849"/>
            </a:avLst>
          </a:prstGeom>
          <a:solidFill>
            <a:schemeClr val="accent5">
              <a:lumMod val="60000"/>
              <a:lumOff val="40000"/>
            </a:schemeClr>
          </a:solidFill>
          <a:ln w="12700" cap="flat" cmpd="sng" algn="ctr">
            <a:noFill/>
            <a:prstDash val="solid"/>
            <a:miter lim="800000"/>
          </a:ln>
          <a:effectLst/>
        </p:spPr>
        <p:txBody>
          <a:bodyPr lIns="45720" rIns="45720" rtlCol="0" anchor="ctr"/>
          <a:lstStyle/>
          <a:p>
            <a:pPr algn="ctr" fontAlgn="auto">
              <a:lnSpc>
                <a:spcPct val="80000"/>
              </a:lnSpc>
              <a:spcBef>
                <a:spcPts val="0"/>
              </a:spcBef>
              <a:spcAft>
                <a:spcPts val="0"/>
              </a:spcAft>
              <a:defRPr/>
            </a:pPr>
            <a:r>
              <a:rPr lang="en-US" b="1" u="sng" kern="0" dirty="0">
                <a:solidFill>
                  <a:srgbClr val="923222"/>
                </a:solidFill>
                <a:effectLst>
                  <a:outerShdw blurRad="38100" dist="38100" dir="2700000" algn="tl">
                    <a:srgbClr val="000000">
                      <a:alpha val="43137"/>
                    </a:srgbClr>
                  </a:outerShdw>
                </a:effectLst>
                <a:latin typeface="Calibri" panose="020F0502020204030204"/>
              </a:rPr>
              <a:t>Exempt Carriers </a:t>
            </a:r>
          </a:p>
          <a:p>
            <a:pPr algn="ctr" fontAlgn="auto">
              <a:lnSpc>
                <a:spcPct val="80000"/>
              </a:lnSpc>
              <a:spcBef>
                <a:spcPts val="0"/>
              </a:spcBef>
              <a:spcAft>
                <a:spcPts val="0"/>
              </a:spcAft>
              <a:defRPr/>
            </a:pPr>
            <a:r>
              <a:rPr lang="en-US" sz="2000" kern="0" dirty="0">
                <a:solidFill>
                  <a:prstClr val="white"/>
                </a:solidFill>
                <a:effectLst>
                  <a:outerShdw blurRad="38100" dist="38100" dir="2700000" algn="tl">
                    <a:srgbClr val="000000">
                      <a:alpha val="43137"/>
                    </a:srgbClr>
                  </a:outerShdw>
                </a:effectLst>
                <a:latin typeface="Calibri" panose="020F0502020204030204"/>
              </a:rPr>
              <a:t>Person or company specializing in services or transporting commodities exempt from regulation by the Interstate Commerce Act.</a:t>
            </a:r>
          </a:p>
        </p:txBody>
      </p:sp>
      <p:sp>
        <p:nvSpPr>
          <p:cNvPr id="70" name="Rounded Rectangle 69"/>
          <p:cNvSpPr/>
          <p:nvPr/>
        </p:nvSpPr>
        <p:spPr>
          <a:xfrm>
            <a:off x="4800600" y="1477434"/>
            <a:ext cx="4033388" cy="1409700"/>
          </a:xfrm>
          <a:prstGeom prst="roundRect">
            <a:avLst>
              <a:gd name="adj" fmla="val 9849"/>
            </a:avLst>
          </a:prstGeom>
          <a:solidFill>
            <a:schemeClr val="accent2"/>
          </a:solidFill>
          <a:ln w="12700" cap="flat" cmpd="sng" algn="ctr">
            <a:noFill/>
            <a:prstDash val="solid"/>
            <a:miter lim="800000"/>
          </a:ln>
          <a:effectLst/>
        </p:spPr>
        <p:txBody>
          <a:bodyPr lIns="45720" tIns="45720" rIns="45720" bIns="45720" rtlCol="0" anchor="ctr"/>
          <a:lstStyle/>
          <a:p>
            <a:pPr algn="ctr" fontAlgn="auto">
              <a:spcBef>
                <a:spcPts val="0"/>
              </a:spcBef>
              <a:spcAft>
                <a:spcPts val="0"/>
              </a:spcAft>
              <a:defRPr/>
            </a:pPr>
            <a:r>
              <a:rPr lang="en-US" b="1" u="sng" kern="0" dirty="0">
                <a:solidFill>
                  <a:srgbClr val="923222"/>
                </a:solidFill>
                <a:effectLst>
                  <a:outerShdw blurRad="38100" dist="38100" dir="2700000" algn="tl">
                    <a:srgbClr val="000000">
                      <a:alpha val="43137"/>
                    </a:srgbClr>
                  </a:outerShdw>
                </a:effectLst>
                <a:latin typeface="Calibri" panose="020F0502020204030204"/>
              </a:rPr>
              <a:t>Private Carriers </a:t>
            </a:r>
          </a:p>
          <a:p>
            <a:pPr algn="ctr" fontAlgn="auto">
              <a:lnSpc>
                <a:spcPct val="90000"/>
              </a:lnSpc>
              <a:spcBef>
                <a:spcPts val="0"/>
              </a:spcBef>
              <a:spcAft>
                <a:spcPts val="0"/>
              </a:spcAft>
              <a:defRPr/>
            </a:pPr>
            <a:r>
              <a:rPr lang="en-US" sz="2000" kern="0" dirty="0">
                <a:solidFill>
                  <a:prstClr val="black">
                    <a:lumMod val="75000"/>
                    <a:lumOff val="25000"/>
                  </a:prstClr>
                </a:solidFill>
                <a:effectLst>
                  <a:outerShdw blurRad="38100" dist="38100" dir="2700000" algn="tl">
                    <a:srgbClr val="000000">
                      <a:alpha val="43137"/>
                    </a:srgbClr>
                  </a:outerShdw>
                </a:effectLst>
                <a:latin typeface="Calibri" panose="020F0502020204030204"/>
              </a:rPr>
              <a:t>person or company that transports its own cargo as a part of a business that produces, uses, sells or buys the cargo that is being hauled. </a:t>
            </a:r>
          </a:p>
        </p:txBody>
      </p:sp>
      <p:grpSp>
        <p:nvGrpSpPr>
          <p:cNvPr id="73" name="Group 45"/>
          <p:cNvGrpSpPr>
            <a:grpSpLocks noChangeAspect="1"/>
          </p:cNvGrpSpPr>
          <p:nvPr/>
        </p:nvGrpSpPr>
        <p:grpSpPr bwMode="auto">
          <a:xfrm>
            <a:off x="-3777633" y="2164471"/>
            <a:ext cx="12644542" cy="3626729"/>
            <a:chOff x="1064" y="1030"/>
            <a:chExt cx="1806" cy="518"/>
          </a:xfrm>
        </p:grpSpPr>
        <p:sp>
          <p:nvSpPr>
            <p:cNvPr id="74" name="Freeform 46"/>
            <p:cNvSpPr>
              <a:spLocks noEditPoints="1"/>
            </p:cNvSpPr>
            <p:nvPr/>
          </p:nvSpPr>
          <p:spPr bwMode="auto">
            <a:xfrm>
              <a:off x="1080" y="1166"/>
              <a:ext cx="930" cy="328"/>
            </a:xfrm>
            <a:custGeom>
              <a:avLst/>
              <a:gdLst>
                <a:gd name="T0" fmla="*/ 570 w 930"/>
                <a:gd name="T1" fmla="*/ 236 h 328"/>
                <a:gd name="T2" fmla="*/ 568 w 930"/>
                <a:gd name="T3" fmla="*/ 242 h 328"/>
                <a:gd name="T4" fmla="*/ 560 w 930"/>
                <a:gd name="T5" fmla="*/ 252 h 328"/>
                <a:gd name="T6" fmla="*/ 250 w 930"/>
                <a:gd name="T7" fmla="*/ 252 h 328"/>
                <a:gd name="T8" fmla="*/ 244 w 930"/>
                <a:gd name="T9" fmla="*/ 252 h 328"/>
                <a:gd name="T10" fmla="*/ 226 w 930"/>
                <a:gd name="T11" fmla="*/ 248 h 328"/>
                <a:gd name="T12" fmla="*/ 212 w 930"/>
                <a:gd name="T13" fmla="*/ 234 h 328"/>
                <a:gd name="T14" fmla="*/ 186 w 930"/>
                <a:gd name="T15" fmla="*/ 218 h 328"/>
                <a:gd name="T16" fmla="*/ 166 w 930"/>
                <a:gd name="T17" fmla="*/ 214 h 328"/>
                <a:gd name="T18" fmla="*/ 154 w 930"/>
                <a:gd name="T19" fmla="*/ 214 h 328"/>
                <a:gd name="T20" fmla="*/ 134 w 930"/>
                <a:gd name="T21" fmla="*/ 216 h 328"/>
                <a:gd name="T22" fmla="*/ 114 w 930"/>
                <a:gd name="T23" fmla="*/ 222 h 328"/>
                <a:gd name="T24" fmla="*/ 84 w 930"/>
                <a:gd name="T25" fmla="*/ 248 h 328"/>
                <a:gd name="T26" fmla="*/ 0 w 930"/>
                <a:gd name="T27" fmla="*/ 244 h 328"/>
                <a:gd name="T28" fmla="*/ 20 w 930"/>
                <a:gd name="T29" fmla="*/ 242 h 328"/>
                <a:gd name="T30" fmla="*/ 30 w 930"/>
                <a:gd name="T31" fmla="*/ 236 h 328"/>
                <a:gd name="T32" fmla="*/ 36 w 930"/>
                <a:gd name="T33" fmla="*/ 230 h 328"/>
                <a:gd name="T34" fmla="*/ 40 w 930"/>
                <a:gd name="T35" fmla="*/ 220 h 328"/>
                <a:gd name="T36" fmla="*/ 36 w 930"/>
                <a:gd name="T37" fmla="*/ 218 h 328"/>
                <a:gd name="T38" fmla="*/ 0 w 930"/>
                <a:gd name="T39" fmla="*/ 218 h 328"/>
                <a:gd name="T40" fmla="*/ 234 w 930"/>
                <a:gd name="T41" fmla="*/ 208 h 328"/>
                <a:gd name="T42" fmla="*/ 570 w 930"/>
                <a:gd name="T43" fmla="*/ 208 h 328"/>
                <a:gd name="T44" fmla="*/ 250 w 930"/>
                <a:gd name="T45" fmla="*/ 0 h 328"/>
                <a:gd name="T46" fmla="*/ 248 w 930"/>
                <a:gd name="T47" fmla="*/ 0 h 328"/>
                <a:gd name="T48" fmla="*/ 218 w 930"/>
                <a:gd name="T49" fmla="*/ 0 h 328"/>
                <a:gd name="T50" fmla="*/ 206 w 930"/>
                <a:gd name="T51" fmla="*/ 18 h 328"/>
                <a:gd name="T52" fmla="*/ 152 w 930"/>
                <a:gd name="T53" fmla="*/ 110 h 328"/>
                <a:gd name="T54" fmla="*/ 18 w 930"/>
                <a:gd name="T55" fmla="*/ 144 h 328"/>
                <a:gd name="T56" fmla="*/ 376 w 930"/>
                <a:gd name="T57" fmla="*/ 144 h 328"/>
                <a:gd name="T58" fmla="*/ 570 w 930"/>
                <a:gd name="T59" fmla="*/ 16 h 328"/>
                <a:gd name="T60" fmla="*/ 568 w 930"/>
                <a:gd name="T61" fmla="*/ 10 h 328"/>
                <a:gd name="T62" fmla="*/ 560 w 930"/>
                <a:gd name="T63" fmla="*/ 2 h 328"/>
                <a:gd name="T64" fmla="*/ 554 w 930"/>
                <a:gd name="T65" fmla="*/ 0 h 328"/>
                <a:gd name="T66" fmla="*/ 930 w 930"/>
                <a:gd name="T67" fmla="*/ 302 h 328"/>
                <a:gd name="T68" fmla="*/ 930 w 930"/>
                <a:gd name="T69" fmla="*/ 308 h 328"/>
                <a:gd name="T70" fmla="*/ 922 w 930"/>
                <a:gd name="T71" fmla="*/ 316 h 328"/>
                <a:gd name="T72" fmla="*/ 556 w 930"/>
                <a:gd name="T73" fmla="*/ 318 h 328"/>
                <a:gd name="T74" fmla="*/ 914 w 930"/>
                <a:gd name="T75" fmla="*/ 246 h 328"/>
                <a:gd name="T76" fmla="*/ 922 w 930"/>
                <a:gd name="T77" fmla="*/ 248 h 328"/>
                <a:gd name="T78" fmla="*/ 930 w 930"/>
                <a:gd name="T79" fmla="*/ 256 h 328"/>
                <a:gd name="T80" fmla="*/ 930 w 930"/>
                <a:gd name="T81" fmla="*/ 262 h 328"/>
                <a:gd name="T82" fmla="*/ 244 w 930"/>
                <a:gd name="T83" fmla="*/ 304 h 328"/>
                <a:gd name="T84" fmla="*/ 242 w 930"/>
                <a:gd name="T85" fmla="*/ 328 h 328"/>
                <a:gd name="T86" fmla="*/ 376 w 930"/>
                <a:gd name="T87" fmla="*/ 248 h 328"/>
                <a:gd name="T88" fmla="*/ 226 w 930"/>
                <a:gd name="T89" fmla="*/ 248 h 328"/>
                <a:gd name="T90" fmla="*/ 240 w 930"/>
                <a:gd name="T91" fmla="*/ 274 h 328"/>
                <a:gd name="T92" fmla="*/ 244 w 930"/>
                <a:gd name="T93" fmla="*/ 304 h 328"/>
                <a:gd name="T94" fmla="*/ 84 w 930"/>
                <a:gd name="T95" fmla="*/ 248 h 328"/>
                <a:gd name="T96" fmla="*/ 0 w 930"/>
                <a:gd name="T97" fmla="*/ 328 h 328"/>
                <a:gd name="T98" fmla="*/ 68 w 930"/>
                <a:gd name="T99" fmla="*/ 328 h 328"/>
                <a:gd name="T100" fmla="*/ 64 w 930"/>
                <a:gd name="T101" fmla="*/ 304 h 328"/>
                <a:gd name="T102" fmla="*/ 66 w 930"/>
                <a:gd name="T103" fmla="*/ 288 h 328"/>
                <a:gd name="T104" fmla="*/ 76 w 930"/>
                <a:gd name="T105" fmla="*/ 260 h 328"/>
                <a:gd name="T106" fmla="*/ 84 w 930"/>
                <a:gd name="T107" fmla="*/ 24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0" h="328">
                  <a:moveTo>
                    <a:pt x="570" y="208"/>
                  </a:moveTo>
                  <a:lnTo>
                    <a:pt x="570" y="236"/>
                  </a:lnTo>
                  <a:lnTo>
                    <a:pt x="570" y="236"/>
                  </a:lnTo>
                  <a:lnTo>
                    <a:pt x="568" y="242"/>
                  </a:lnTo>
                  <a:lnTo>
                    <a:pt x="564" y="248"/>
                  </a:lnTo>
                  <a:lnTo>
                    <a:pt x="560" y="252"/>
                  </a:lnTo>
                  <a:lnTo>
                    <a:pt x="554" y="252"/>
                  </a:lnTo>
                  <a:lnTo>
                    <a:pt x="250" y="252"/>
                  </a:lnTo>
                  <a:lnTo>
                    <a:pt x="250" y="252"/>
                  </a:lnTo>
                  <a:lnTo>
                    <a:pt x="244" y="252"/>
                  </a:lnTo>
                  <a:lnTo>
                    <a:pt x="238" y="248"/>
                  </a:lnTo>
                  <a:lnTo>
                    <a:pt x="226" y="248"/>
                  </a:lnTo>
                  <a:lnTo>
                    <a:pt x="226" y="248"/>
                  </a:lnTo>
                  <a:lnTo>
                    <a:pt x="212" y="234"/>
                  </a:lnTo>
                  <a:lnTo>
                    <a:pt x="196" y="222"/>
                  </a:lnTo>
                  <a:lnTo>
                    <a:pt x="186" y="218"/>
                  </a:lnTo>
                  <a:lnTo>
                    <a:pt x="176" y="216"/>
                  </a:lnTo>
                  <a:lnTo>
                    <a:pt x="166" y="214"/>
                  </a:lnTo>
                  <a:lnTo>
                    <a:pt x="154" y="214"/>
                  </a:lnTo>
                  <a:lnTo>
                    <a:pt x="154" y="214"/>
                  </a:lnTo>
                  <a:lnTo>
                    <a:pt x="144" y="214"/>
                  </a:lnTo>
                  <a:lnTo>
                    <a:pt x="134" y="216"/>
                  </a:lnTo>
                  <a:lnTo>
                    <a:pt x="124" y="218"/>
                  </a:lnTo>
                  <a:lnTo>
                    <a:pt x="114" y="222"/>
                  </a:lnTo>
                  <a:lnTo>
                    <a:pt x="98" y="234"/>
                  </a:lnTo>
                  <a:lnTo>
                    <a:pt x="84" y="248"/>
                  </a:lnTo>
                  <a:lnTo>
                    <a:pt x="0" y="248"/>
                  </a:lnTo>
                  <a:lnTo>
                    <a:pt x="0" y="244"/>
                  </a:lnTo>
                  <a:lnTo>
                    <a:pt x="0" y="244"/>
                  </a:lnTo>
                  <a:lnTo>
                    <a:pt x="20" y="242"/>
                  </a:lnTo>
                  <a:lnTo>
                    <a:pt x="26" y="240"/>
                  </a:lnTo>
                  <a:lnTo>
                    <a:pt x="30" y="236"/>
                  </a:lnTo>
                  <a:lnTo>
                    <a:pt x="30" y="236"/>
                  </a:lnTo>
                  <a:lnTo>
                    <a:pt x="36" y="230"/>
                  </a:lnTo>
                  <a:lnTo>
                    <a:pt x="40" y="224"/>
                  </a:lnTo>
                  <a:lnTo>
                    <a:pt x="40" y="220"/>
                  </a:lnTo>
                  <a:lnTo>
                    <a:pt x="40" y="218"/>
                  </a:lnTo>
                  <a:lnTo>
                    <a:pt x="36" y="218"/>
                  </a:lnTo>
                  <a:lnTo>
                    <a:pt x="36" y="218"/>
                  </a:lnTo>
                  <a:lnTo>
                    <a:pt x="0" y="218"/>
                  </a:lnTo>
                  <a:lnTo>
                    <a:pt x="0" y="208"/>
                  </a:lnTo>
                  <a:lnTo>
                    <a:pt x="234" y="208"/>
                  </a:lnTo>
                  <a:lnTo>
                    <a:pt x="376" y="208"/>
                  </a:lnTo>
                  <a:lnTo>
                    <a:pt x="570" y="208"/>
                  </a:lnTo>
                  <a:close/>
                  <a:moveTo>
                    <a:pt x="554" y="0"/>
                  </a:moveTo>
                  <a:lnTo>
                    <a:pt x="250" y="0"/>
                  </a:lnTo>
                  <a:lnTo>
                    <a:pt x="250" y="0"/>
                  </a:lnTo>
                  <a:lnTo>
                    <a:pt x="248" y="0"/>
                  </a:lnTo>
                  <a:lnTo>
                    <a:pt x="218" y="0"/>
                  </a:lnTo>
                  <a:lnTo>
                    <a:pt x="218" y="0"/>
                  </a:lnTo>
                  <a:lnTo>
                    <a:pt x="214" y="6"/>
                  </a:lnTo>
                  <a:lnTo>
                    <a:pt x="206" y="18"/>
                  </a:lnTo>
                  <a:lnTo>
                    <a:pt x="182" y="56"/>
                  </a:lnTo>
                  <a:lnTo>
                    <a:pt x="152" y="110"/>
                  </a:lnTo>
                  <a:lnTo>
                    <a:pt x="152" y="110"/>
                  </a:lnTo>
                  <a:lnTo>
                    <a:pt x="18" y="144"/>
                  </a:lnTo>
                  <a:lnTo>
                    <a:pt x="234" y="144"/>
                  </a:lnTo>
                  <a:lnTo>
                    <a:pt x="376" y="144"/>
                  </a:lnTo>
                  <a:lnTo>
                    <a:pt x="570" y="144"/>
                  </a:lnTo>
                  <a:lnTo>
                    <a:pt x="570" y="16"/>
                  </a:lnTo>
                  <a:lnTo>
                    <a:pt x="570" y="16"/>
                  </a:lnTo>
                  <a:lnTo>
                    <a:pt x="568" y="10"/>
                  </a:lnTo>
                  <a:lnTo>
                    <a:pt x="564" y="6"/>
                  </a:lnTo>
                  <a:lnTo>
                    <a:pt x="560" y="2"/>
                  </a:lnTo>
                  <a:lnTo>
                    <a:pt x="554" y="0"/>
                  </a:lnTo>
                  <a:lnTo>
                    <a:pt x="554" y="0"/>
                  </a:lnTo>
                  <a:close/>
                  <a:moveTo>
                    <a:pt x="930" y="262"/>
                  </a:moveTo>
                  <a:lnTo>
                    <a:pt x="930" y="302"/>
                  </a:lnTo>
                  <a:lnTo>
                    <a:pt x="930" y="302"/>
                  </a:lnTo>
                  <a:lnTo>
                    <a:pt x="930" y="308"/>
                  </a:lnTo>
                  <a:lnTo>
                    <a:pt x="926" y="314"/>
                  </a:lnTo>
                  <a:lnTo>
                    <a:pt x="922" y="316"/>
                  </a:lnTo>
                  <a:lnTo>
                    <a:pt x="914" y="318"/>
                  </a:lnTo>
                  <a:lnTo>
                    <a:pt x="556" y="318"/>
                  </a:lnTo>
                  <a:lnTo>
                    <a:pt x="556" y="246"/>
                  </a:lnTo>
                  <a:lnTo>
                    <a:pt x="914" y="246"/>
                  </a:lnTo>
                  <a:lnTo>
                    <a:pt x="914" y="246"/>
                  </a:lnTo>
                  <a:lnTo>
                    <a:pt x="922" y="248"/>
                  </a:lnTo>
                  <a:lnTo>
                    <a:pt x="926" y="250"/>
                  </a:lnTo>
                  <a:lnTo>
                    <a:pt x="930" y="256"/>
                  </a:lnTo>
                  <a:lnTo>
                    <a:pt x="930" y="262"/>
                  </a:lnTo>
                  <a:lnTo>
                    <a:pt x="930" y="262"/>
                  </a:lnTo>
                  <a:close/>
                  <a:moveTo>
                    <a:pt x="244" y="304"/>
                  </a:moveTo>
                  <a:lnTo>
                    <a:pt x="244" y="304"/>
                  </a:lnTo>
                  <a:lnTo>
                    <a:pt x="244" y="316"/>
                  </a:lnTo>
                  <a:lnTo>
                    <a:pt x="242" y="328"/>
                  </a:lnTo>
                  <a:lnTo>
                    <a:pt x="376" y="328"/>
                  </a:lnTo>
                  <a:lnTo>
                    <a:pt x="376" y="248"/>
                  </a:lnTo>
                  <a:lnTo>
                    <a:pt x="226" y="248"/>
                  </a:lnTo>
                  <a:lnTo>
                    <a:pt x="226" y="248"/>
                  </a:lnTo>
                  <a:lnTo>
                    <a:pt x="234" y="260"/>
                  </a:lnTo>
                  <a:lnTo>
                    <a:pt x="240" y="274"/>
                  </a:lnTo>
                  <a:lnTo>
                    <a:pt x="244" y="288"/>
                  </a:lnTo>
                  <a:lnTo>
                    <a:pt x="244" y="304"/>
                  </a:lnTo>
                  <a:lnTo>
                    <a:pt x="244" y="304"/>
                  </a:lnTo>
                  <a:close/>
                  <a:moveTo>
                    <a:pt x="84" y="248"/>
                  </a:moveTo>
                  <a:lnTo>
                    <a:pt x="0" y="248"/>
                  </a:lnTo>
                  <a:lnTo>
                    <a:pt x="0" y="328"/>
                  </a:lnTo>
                  <a:lnTo>
                    <a:pt x="68" y="328"/>
                  </a:lnTo>
                  <a:lnTo>
                    <a:pt x="68" y="328"/>
                  </a:lnTo>
                  <a:lnTo>
                    <a:pt x="66" y="316"/>
                  </a:lnTo>
                  <a:lnTo>
                    <a:pt x="64" y="304"/>
                  </a:lnTo>
                  <a:lnTo>
                    <a:pt x="64" y="304"/>
                  </a:lnTo>
                  <a:lnTo>
                    <a:pt x="66" y="288"/>
                  </a:lnTo>
                  <a:lnTo>
                    <a:pt x="70" y="274"/>
                  </a:lnTo>
                  <a:lnTo>
                    <a:pt x="76" y="260"/>
                  </a:lnTo>
                  <a:lnTo>
                    <a:pt x="84" y="248"/>
                  </a:lnTo>
                  <a:lnTo>
                    <a:pt x="84" y="248"/>
                  </a:lnTo>
                  <a:close/>
                </a:path>
              </a:pathLst>
            </a:custGeom>
            <a:solidFill>
              <a:srgbClr val="5B9BD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75" name="Freeform 47"/>
            <p:cNvSpPr>
              <a:spLocks/>
            </p:cNvSpPr>
            <p:nvPr/>
          </p:nvSpPr>
          <p:spPr bwMode="auto">
            <a:xfrm>
              <a:off x="1080" y="1310"/>
              <a:ext cx="570" cy="64"/>
            </a:xfrm>
            <a:custGeom>
              <a:avLst/>
              <a:gdLst>
                <a:gd name="T0" fmla="*/ 376 w 570"/>
                <a:gd name="T1" fmla="*/ 0 h 64"/>
                <a:gd name="T2" fmla="*/ 234 w 570"/>
                <a:gd name="T3" fmla="*/ 0 h 64"/>
                <a:gd name="T4" fmla="*/ 18 w 570"/>
                <a:gd name="T5" fmla="*/ 0 h 64"/>
                <a:gd name="T6" fmla="*/ 18 w 570"/>
                <a:gd name="T7" fmla="*/ 0 h 64"/>
                <a:gd name="T8" fmla="*/ 14 w 570"/>
                <a:gd name="T9" fmla="*/ 0 h 64"/>
                <a:gd name="T10" fmla="*/ 14 w 570"/>
                <a:gd name="T11" fmla="*/ 0 h 64"/>
                <a:gd name="T12" fmla="*/ 4 w 570"/>
                <a:gd name="T13" fmla="*/ 4 h 64"/>
                <a:gd name="T14" fmla="*/ 2 w 570"/>
                <a:gd name="T15" fmla="*/ 8 h 64"/>
                <a:gd name="T16" fmla="*/ 0 w 570"/>
                <a:gd name="T17" fmla="*/ 12 h 64"/>
                <a:gd name="T18" fmla="*/ 0 w 570"/>
                <a:gd name="T19" fmla="*/ 64 h 64"/>
                <a:gd name="T20" fmla="*/ 234 w 570"/>
                <a:gd name="T21" fmla="*/ 64 h 64"/>
                <a:gd name="T22" fmla="*/ 376 w 570"/>
                <a:gd name="T23" fmla="*/ 64 h 64"/>
                <a:gd name="T24" fmla="*/ 570 w 570"/>
                <a:gd name="T25" fmla="*/ 64 h 64"/>
                <a:gd name="T26" fmla="*/ 570 w 570"/>
                <a:gd name="T27" fmla="*/ 0 h 64"/>
                <a:gd name="T28" fmla="*/ 376 w 570"/>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0" h="64">
                  <a:moveTo>
                    <a:pt x="376" y="0"/>
                  </a:moveTo>
                  <a:lnTo>
                    <a:pt x="234" y="0"/>
                  </a:lnTo>
                  <a:lnTo>
                    <a:pt x="18" y="0"/>
                  </a:lnTo>
                  <a:lnTo>
                    <a:pt x="18" y="0"/>
                  </a:lnTo>
                  <a:lnTo>
                    <a:pt x="14" y="0"/>
                  </a:lnTo>
                  <a:lnTo>
                    <a:pt x="14" y="0"/>
                  </a:lnTo>
                  <a:lnTo>
                    <a:pt x="4" y="4"/>
                  </a:lnTo>
                  <a:lnTo>
                    <a:pt x="2" y="8"/>
                  </a:lnTo>
                  <a:lnTo>
                    <a:pt x="0" y="12"/>
                  </a:lnTo>
                  <a:lnTo>
                    <a:pt x="0" y="64"/>
                  </a:lnTo>
                  <a:lnTo>
                    <a:pt x="234" y="64"/>
                  </a:lnTo>
                  <a:lnTo>
                    <a:pt x="376" y="64"/>
                  </a:lnTo>
                  <a:lnTo>
                    <a:pt x="570" y="64"/>
                  </a:lnTo>
                  <a:lnTo>
                    <a:pt x="570" y="0"/>
                  </a:lnTo>
                  <a:lnTo>
                    <a:pt x="376" y="0"/>
                  </a:lnTo>
                  <a:close/>
                </a:path>
              </a:pathLst>
            </a:custGeom>
            <a:solidFill>
              <a:srgbClr val="5B9BD5">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76" name="Rectangle 48"/>
            <p:cNvSpPr>
              <a:spLocks noChangeArrowheads="1"/>
            </p:cNvSpPr>
            <p:nvPr/>
          </p:nvSpPr>
          <p:spPr bwMode="auto">
            <a:xfrm>
              <a:off x="1860" y="1356"/>
              <a:ext cx="40" cy="58"/>
            </a:xfrm>
            <a:prstGeom prst="rect">
              <a:avLst/>
            </a:prstGeom>
            <a:solidFill>
              <a:srgbClr val="006C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77" name="Freeform 49"/>
            <p:cNvSpPr>
              <a:spLocks/>
            </p:cNvSpPr>
            <p:nvPr/>
          </p:nvSpPr>
          <p:spPr bwMode="auto">
            <a:xfrm>
              <a:off x="2090" y="1348"/>
              <a:ext cx="224" cy="84"/>
            </a:xfrm>
            <a:custGeom>
              <a:avLst/>
              <a:gdLst>
                <a:gd name="T0" fmla="*/ 224 w 224"/>
                <a:gd name="T1" fmla="*/ 68 h 84"/>
                <a:gd name="T2" fmla="*/ 224 w 224"/>
                <a:gd name="T3" fmla="*/ 68 h 84"/>
                <a:gd name="T4" fmla="*/ 222 w 224"/>
                <a:gd name="T5" fmla="*/ 74 h 84"/>
                <a:gd name="T6" fmla="*/ 218 w 224"/>
                <a:gd name="T7" fmla="*/ 80 h 84"/>
                <a:gd name="T8" fmla="*/ 214 w 224"/>
                <a:gd name="T9" fmla="*/ 82 h 84"/>
                <a:gd name="T10" fmla="*/ 208 w 224"/>
                <a:gd name="T11" fmla="*/ 84 h 84"/>
                <a:gd name="T12" fmla="*/ 16 w 224"/>
                <a:gd name="T13" fmla="*/ 84 h 84"/>
                <a:gd name="T14" fmla="*/ 16 w 224"/>
                <a:gd name="T15" fmla="*/ 84 h 84"/>
                <a:gd name="T16" fmla="*/ 10 w 224"/>
                <a:gd name="T17" fmla="*/ 82 h 84"/>
                <a:gd name="T18" fmla="*/ 6 w 224"/>
                <a:gd name="T19" fmla="*/ 80 h 84"/>
                <a:gd name="T20" fmla="*/ 2 w 224"/>
                <a:gd name="T21" fmla="*/ 74 h 84"/>
                <a:gd name="T22" fmla="*/ 0 w 224"/>
                <a:gd name="T23" fmla="*/ 68 h 84"/>
                <a:gd name="T24" fmla="*/ 0 w 224"/>
                <a:gd name="T25" fmla="*/ 16 h 84"/>
                <a:gd name="T26" fmla="*/ 0 w 224"/>
                <a:gd name="T27" fmla="*/ 16 h 84"/>
                <a:gd name="T28" fmla="*/ 2 w 224"/>
                <a:gd name="T29" fmla="*/ 10 h 84"/>
                <a:gd name="T30" fmla="*/ 6 w 224"/>
                <a:gd name="T31" fmla="*/ 4 h 84"/>
                <a:gd name="T32" fmla="*/ 10 w 224"/>
                <a:gd name="T33" fmla="*/ 2 h 84"/>
                <a:gd name="T34" fmla="*/ 16 w 224"/>
                <a:gd name="T35" fmla="*/ 0 h 84"/>
                <a:gd name="T36" fmla="*/ 208 w 224"/>
                <a:gd name="T37" fmla="*/ 0 h 84"/>
                <a:gd name="T38" fmla="*/ 208 w 224"/>
                <a:gd name="T39" fmla="*/ 0 h 84"/>
                <a:gd name="T40" fmla="*/ 214 w 224"/>
                <a:gd name="T41" fmla="*/ 2 h 84"/>
                <a:gd name="T42" fmla="*/ 218 w 224"/>
                <a:gd name="T43" fmla="*/ 4 h 84"/>
                <a:gd name="T44" fmla="*/ 222 w 224"/>
                <a:gd name="T45" fmla="*/ 10 h 84"/>
                <a:gd name="T46" fmla="*/ 224 w 224"/>
                <a:gd name="T47" fmla="*/ 16 h 84"/>
                <a:gd name="T48" fmla="*/ 224 w 224"/>
                <a:gd name="T49"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84">
                  <a:moveTo>
                    <a:pt x="224" y="68"/>
                  </a:moveTo>
                  <a:lnTo>
                    <a:pt x="224" y="68"/>
                  </a:lnTo>
                  <a:lnTo>
                    <a:pt x="222" y="74"/>
                  </a:lnTo>
                  <a:lnTo>
                    <a:pt x="218" y="80"/>
                  </a:lnTo>
                  <a:lnTo>
                    <a:pt x="214" y="82"/>
                  </a:lnTo>
                  <a:lnTo>
                    <a:pt x="208" y="84"/>
                  </a:lnTo>
                  <a:lnTo>
                    <a:pt x="16" y="84"/>
                  </a:lnTo>
                  <a:lnTo>
                    <a:pt x="16" y="84"/>
                  </a:lnTo>
                  <a:lnTo>
                    <a:pt x="10" y="82"/>
                  </a:lnTo>
                  <a:lnTo>
                    <a:pt x="6" y="80"/>
                  </a:lnTo>
                  <a:lnTo>
                    <a:pt x="2" y="74"/>
                  </a:lnTo>
                  <a:lnTo>
                    <a:pt x="0" y="68"/>
                  </a:lnTo>
                  <a:lnTo>
                    <a:pt x="0" y="16"/>
                  </a:lnTo>
                  <a:lnTo>
                    <a:pt x="0" y="16"/>
                  </a:lnTo>
                  <a:lnTo>
                    <a:pt x="2" y="10"/>
                  </a:lnTo>
                  <a:lnTo>
                    <a:pt x="6" y="4"/>
                  </a:lnTo>
                  <a:lnTo>
                    <a:pt x="10" y="2"/>
                  </a:lnTo>
                  <a:lnTo>
                    <a:pt x="16" y="0"/>
                  </a:lnTo>
                  <a:lnTo>
                    <a:pt x="208" y="0"/>
                  </a:lnTo>
                  <a:lnTo>
                    <a:pt x="208" y="0"/>
                  </a:lnTo>
                  <a:lnTo>
                    <a:pt x="214" y="2"/>
                  </a:lnTo>
                  <a:lnTo>
                    <a:pt x="218" y="4"/>
                  </a:lnTo>
                  <a:lnTo>
                    <a:pt x="222" y="10"/>
                  </a:lnTo>
                  <a:lnTo>
                    <a:pt x="224" y="16"/>
                  </a:lnTo>
                  <a:lnTo>
                    <a:pt x="224" y="68"/>
                  </a:lnTo>
                  <a:close/>
                </a:path>
              </a:pathLst>
            </a:custGeom>
            <a:solidFill>
              <a:srgbClr val="AB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78" name="Freeform 50"/>
            <p:cNvSpPr>
              <a:spLocks/>
            </p:cNvSpPr>
            <p:nvPr/>
          </p:nvSpPr>
          <p:spPr bwMode="auto">
            <a:xfrm>
              <a:off x="2456" y="1348"/>
              <a:ext cx="414" cy="84"/>
            </a:xfrm>
            <a:custGeom>
              <a:avLst/>
              <a:gdLst>
                <a:gd name="T0" fmla="*/ 414 w 414"/>
                <a:gd name="T1" fmla="*/ 68 h 84"/>
                <a:gd name="T2" fmla="*/ 414 w 414"/>
                <a:gd name="T3" fmla="*/ 68 h 84"/>
                <a:gd name="T4" fmla="*/ 412 w 414"/>
                <a:gd name="T5" fmla="*/ 74 h 84"/>
                <a:gd name="T6" fmla="*/ 410 w 414"/>
                <a:gd name="T7" fmla="*/ 80 h 84"/>
                <a:gd name="T8" fmla="*/ 404 w 414"/>
                <a:gd name="T9" fmla="*/ 82 h 84"/>
                <a:gd name="T10" fmla="*/ 398 w 414"/>
                <a:gd name="T11" fmla="*/ 84 h 84"/>
                <a:gd name="T12" fmla="*/ 16 w 414"/>
                <a:gd name="T13" fmla="*/ 84 h 84"/>
                <a:gd name="T14" fmla="*/ 16 w 414"/>
                <a:gd name="T15" fmla="*/ 84 h 84"/>
                <a:gd name="T16" fmla="*/ 10 w 414"/>
                <a:gd name="T17" fmla="*/ 82 h 84"/>
                <a:gd name="T18" fmla="*/ 4 w 414"/>
                <a:gd name="T19" fmla="*/ 80 h 84"/>
                <a:gd name="T20" fmla="*/ 0 w 414"/>
                <a:gd name="T21" fmla="*/ 74 h 84"/>
                <a:gd name="T22" fmla="*/ 0 w 414"/>
                <a:gd name="T23" fmla="*/ 68 h 84"/>
                <a:gd name="T24" fmla="*/ 0 w 414"/>
                <a:gd name="T25" fmla="*/ 16 h 84"/>
                <a:gd name="T26" fmla="*/ 0 w 414"/>
                <a:gd name="T27" fmla="*/ 16 h 84"/>
                <a:gd name="T28" fmla="*/ 0 w 414"/>
                <a:gd name="T29" fmla="*/ 10 h 84"/>
                <a:gd name="T30" fmla="*/ 4 w 414"/>
                <a:gd name="T31" fmla="*/ 4 h 84"/>
                <a:gd name="T32" fmla="*/ 10 w 414"/>
                <a:gd name="T33" fmla="*/ 2 h 84"/>
                <a:gd name="T34" fmla="*/ 16 w 414"/>
                <a:gd name="T35" fmla="*/ 0 h 84"/>
                <a:gd name="T36" fmla="*/ 398 w 414"/>
                <a:gd name="T37" fmla="*/ 0 h 84"/>
                <a:gd name="T38" fmla="*/ 398 w 414"/>
                <a:gd name="T39" fmla="*/ 0 h 84"/>
                <a:gd name="T40" fmla="*/ 404 w 414"/>
                <a:gd name="T41" fmla="*/ 2 h 84"/>
                <a:gd name="T42" fmla="*/ 410 w 414"/>
                <a:gd name="T43" fmla="*/ 4 h 84"/>
                <a:gd name="T44" fmla="*/ 412 w 414"/>
                <a:gd name="T45" fmla="*/ 10 h 84"/>
                <a:gd name="T46" fmla="*/ 414 w 414"/>
                <a:gd name="T47" fmla="*/ 16 h 84"/>
                <a:gd name="T48" fmla="*/ 414 w 414"/>
                <a:gd name="T49"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84">
                  <a:moveTo>
                    <a:pt x="414" y="68"/>
                  </a:moveTo>
                  <a:lnTo>
                    <a:pt x="414" y="68"/>
                  </a:lnTo>
                  <a:lnTo>
                    <a:pt x="412" y="74"/>
                  </a:lnTo>
                  <a:lnTo>
                    <a:pt x="410" y="80"/>
                  </a:lnTo>
                  <a:lnTo>
                    <a:pt x="404" y="82"/>
                  </a:lnTo>
                  <a:lnTo>
                    <a:pt x="398" y="84"/>
                  </a:lnTo>
                  <a:lnTo>
                    <a:pt x="16" y="84"/>
                  </a:lnTo>
                  <a:lnTo>
                    <a:pt x="16" y="84"/>
                  </a:lnTo>
                  <a:lnTo>
                    <a:pt x="10" y="82"/>
                  </a:lnTo>
                  <a:lnTo>
                    <a:pt x="4" y="80"/>
                  </a:lnTo>
                  <a:lnTo>
                    <a:pt x="0" y="74"/>
                  </a:lnTo>
                  <a:lnTo>
                    <a:pt x="0" y="68"/>
                  </a:lnTo>
                  <a:lnTo>
                    <a:pt x="0" y="16"/>
                  </a:lnTo>
                  <a:lnTo>
                    <a:pt x="0" y="16"/>
                  </a:lnTo>
                  <a:lnTo>
                    <a:pt x="0" y="10"/>
                  </a:lnTo>
                  <a:lnTo>
                    <a:pt x="4" y="4"/>
                  </a:lnTo>
                  <a:lnTo>
                    <a:pt x="10" y="2"/>
                  </a:lnTo>
                  <a:lnTo>
                    <a:pt x="16" y="0"/>
                  </a:lnTo>
                  <a:lnTo>
                    <a:pt x="398" y="0"/>
                  </a:lnTo>
                  <a:lnTo>
                    <a:pt x="398" y="0"/>
                  </a:lnTo>
                  <a:lnTo>
                    <a:pt x="404" y="2"/>
                  </a:lnTo>
                  <a:lnTo>
                    <a:pt x="410" y="4"/>
                  </a:lnTo>
                  <a:lnTo>
                    <a:pt x="412" y="10"/>
                  </a:lnTo>
                  <a:lnTo>
                    <a:pt x="414" y="16"/>
                  </a:lnTo>
                  <a:lnTo>
                    <a:pt x="414" y="68"/>
                  </a:lnTo>
                  <a:close/>
                </a:path>
              </a:pathLst>
            </a:custGeom>
            <a:solidFill>
              <a:srgbClr val="AB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79" name="Freeform 51"/>
            <p:cNvSpPr>
              <a:spLocks/>
            </p:cNvSpPr>
            <p:nvPr/>
          </p:nvSpPr>
          <p:spPr bwMode="auto">
            <a:xfrm>
              <a:off x="2504" y="1390"/>
              <a:ext cx="158" cy="158"/>
            </a:xfrm>
            <a:custGeom>
              <a:avLst/>
              <a:gdLst>
                <a:gd name="T0" fmla="*/ 158 w 158"/>
                <a:gd name="T1" fmla="*/ 80 h 158"/>
                <a:gd name="T2" fmla="*/ 158 w 158"/>
                <a:gd name="T3" fmla="*/ 80 h 158"/>
                <a:gd name="T4" fmla="*/ 156 w 158"/>
                <a:gd name="T5" fmla="*/ 64 h 158"/>
                <a:gd name="T6" fmla="*/ 152 w 158"/>
                <a:gd name="T7" fmla="*/ 48 h 158"/>
                <a:gd name="T8" fmla="*/ 144 w 158"/>
                <a:gd name="T9" fmla="*/ 36 h 158"/>
                <a:gd name="T10" fmla="*/ 134 w 158"/>
                <a:gd name="T11" fmla="*/ 24 h 158"/>
                <a:gd name="T12" fmla="*/ 124 w 158"/>
                <a:gd name="T13" fmla="*/ 14 h 158"/>
                <a:gd name="T14" fmla="*/ 110 w 158"/>
                <a:gd name="T15" fmla="*/ 6 h 158"/>
                <a:gd name="T16" fmla="*/ 96 w 158"/>
                <a:gd name="T17" fmla="*/ 2 h 158"/>
                <a:gd name="T18" fmla="*/ 80 w 158"/>
                <a:gd name="T19" fmla="*/ 0 h 158"/>
                <a:gd name="T20" fmla="*/ 80 w 158"/>
                <a:gd name="T21" fmla="*/ 0 h 158"/>
                <a:gd name="T22" fmla="*/ 64 w 158"/>
                <a:gd name="T23" fmla="*/ 2 h 158"/>
                <a:gd name="T24" fmla="*/ 48 w 158"/>
                <a:gd name="T25" fmla="*/ 6 h 158"/>
                <a:gd name="T26" fmla="*/ 36 w 158"/>
                <a:gd name="T27" fmla="*/ 14 h 158"/>
                <a:gd name="T28" fmla="*/ 24 w 158"/>
                <a:gd name="T29" fmla="*/ 24 h 158"/>
                <a:gd name="T30" fmla="*/ 14 w 158"/>
                <a:gd name="T31" fmla="*/ 36 h 158"/>
                <a:gd name="T32" fmla="*/ 6 w 158"/>
                <a:gd name="T33" fmla="*/ 48 h 158"/>
                <a:gd name="T34" fmla="*/ 2 w 158"/>
                <a:gd name="T35" fmla="*/ 64 h 158"/>
                <a:gd name="T36" fmla="*/ 0 w 158"/>
                <a:gd name="T37" fmla="*/ 80 h 158"/>
                <a:gd name="T38" fmla="*/ 0 w 158"/>
                <a:gd name="T39" fmla="*/ 80 h 158"/>
                <a:gd name="T40" fmla="*/ 2 w 158"/>
                <a:gd name="T41" fmla="*/ 96 h 158"/>
                <a:gd name="T42" fmla="*/ 6 w 158"/>
                <a:gd name="T43" fmla="*/ 110 h 158"/>
                <a:gd name="T44" fmla="*/ 14 w 158"/>
                <a:gd name="T45" fmla="*/ 124 h 158"/>
                <a:gd name="T46" fmla="*/ 24 w 158"/>
                <a:gd name="T47" fmla="*/ 136 h 158"/>
                <a:gd name="T48" fmla="*/ 36 w 158"/>
                <a:gd name="T49" fmla="*/ 144 h 158"/>
                <a:gd name="T50" fmla="*/ 48 w 158"/>
                <a:gd name="T51" fmla="*/ 152 h 158"/>
                <a:gd name="T52" fmla="*/ 64 w 158"/>
                <a:gd name="T53" fmla="*/ 156 h 158"/>
                <a:gd name="T54" fmla="*/ 80 w 158"/>
                <a:gd name="T55" fmla="*/ 158 h 158"/>
                <a:gd name="T56" fmla="*/ 80 w 158"/>
                <a:gd name="T57" fmla="*/ 158 h 158"/>
                <a:gd name="T58" fmla="*/ 96 w 158"/>
                <a:gd name="T59" fmla="*/ 156 h 158"/>
                <a:gd name="T60" fmla="*/ 110 w 158"/>
                <a:gd name="T61" fmla="*/ 152 h 158"/>
                <a:gd name="T62" fmla="*/ 124 w 158"/>
                <a:gd name="T63" fmla="*/ 144 h 158"/>
                <a:gd name="T64" fmla="*/ 134 w 158"/>
                <a:gd name="T65" fmla="*/ 136 h 158"/>
                <a:gd name="T66" fmla="*/ 144 w 158"/>
                <a:gd name="T67" fmla="*/ 124 h 158"/>
                <a:gd name="T68" fmla="*/ 152 w 158"/>
                <a:gd name="T69" fmla="*/ 110 h 158"/>
                <a:gd name="T70" fmla="*/ 156 w 158"/>
                <a:gd name="T71" fmla="*/ 96 h 158"/>
                <a:gd name="T72" fmla="*/ 158 w 158"/>
                <a:gd name="T73" fmla="*/ 80 h 158"/>
                <a:gd name="T74" fmla="*/ 158 w 158"/>
                <a:gd name="T75" fmla="*/ 8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8">
                  <a:moveTo>
                    <a:pt x="158" y="80"/>
                  </a:moveTo>
                  <a:lnTo>
                    <a:pt x="158" y="80"/>
                  </a:lnTo>
                  <a:lnTo>
                    <a:pt x="156" y="64"/>
                  </a:lnTo>
                  <a:lnTo>
                    <a:pt x="152" y="48"/>
                  </a:lnTo>
                  <a:lnTo>
                    <a:pt x="144" y="36"/>
                  </a:lnTo>
                  <a:lnTo>
                    <a:pt x="134" y="24"/>
                  </a:lnTo>
                  <a:lnTo>
                    <a:pt x="124" y="14"/>
                  </a:lnTo>
                  <a:lnTo>
                    <a:pt x="110" y="6"/>
                  </a:lnTo>
                  <a:lnTo>
                    <a:pt x="96" y="2"/>
                  </a:lnTo>
                  <a:lnTo>
                    <a:pt x="80" y="0"/>
                  </a:lnTo>
                  <a:lnTo>
                    <a:pt x="80" y="0"/>
                  </a:lnTo>
                  <a:lnTo>
                    <a:pt x="64" y="2"/>
                  </a:lnTo>
                  <a:lnTo>
                    <a:pt x="48" y="6"/>
                  </a:lnTo>
                  <a:lnTo>
                    <a:pt x="36" y="14"/>
                  </a:lnTo>
                  <a:lnTo>
                    <a:pt x="24" y="24"/>
                  </a:lnTo>
                  <a:lnTo>
                    <a:pt x="14" y="36"/>
                  </a:lnTo>
                  <a:lnTo>
                    <a:pt x="6" y="48"/>
                  </a:lnTo>
                  <a:lnTo>
                    <a:pt x="2" y="64"/>
                  </a:lnTo>
                  <a:lnTo>
                    <a:pt x="0" y="80"/>
                  </a:lnTo>
                  <a:lnTo>
                    <a:pt x="0" y="80"/>
                  </a:lnTo>
                  <a:lnTo>
                    <a:pt x="2" y="96"/>
                  </a:lnTo>
                  <a:lnTo>
                    <a:pt x="6" y="110"/>
                  </a:lnTo>
                  <a:lnTo>
                    <a:pt x="14" y="124"/>
                  </a:lnTo>
                  <a:lnTo>
                    <a:pt x="24" y="136"/>
                  </a:lnTo>
                  <a:lnTo>
                    <a:pt x="36" y="144"/>
                  </a:lnTo>
                  <a:lnTo>
                    <a:pt x="48" y="152"/>
                  </a:lnTo>
                  <a:lnTo>
                    <a:pt x="64" y="156"/>
                  </a:lnTo>
                  <a:lnTo>
                    <a:pt x="80" y="158"/>
                  </a:lnTo>
                  <a:lnTo>
                    <a:pt x="80" y="158"/>
                  </a:lnTo>
                  <a:lnTo>
                    <a:pt x="96" y="156"/>
                  </a:lnTo>
                  <a:lnTo>
                    <a:pt x="110" y="152"/>
                  </a:lnTo>
                  <a:lnTo>
                    <a:pt x="124" y="144"/>
                  </a:lnTo>
                  <a:lnTo>
                    <a:pt x="134" y="136"/>
                  </a:lnTo>
                  <a:lnTo>
                    <a:pt x="144" y="124"/>
                  </a:lnTo>
                  <a:lnTo>
                    <a:pt x="152" y="110"/>
                  </a:lnTo>
                  <a:lnTo>
                    <a:pt x="156" y="96"/>
                  </a:lnTo>
                  <a:lnTo>
                    <a:pt x="158" y="80"/>
                  </a:lnTo>
                  <a:lnTo>
                    <a:pt x="158"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0" name="Freeform 52"/>
            <p:cNvSpPr>
              <a:spLocks/>
            </p:cNvSpPr>
            <p:nvPr/>
          </p:nvSpPr>
          <p:spPr bwMode="auto">
            <a:xfrm>
              <a:off x="2544" y="1430"/>
              <a:ext cx="80" cy="80"/>
            </a:xfrm>
            <a:custGeom>
              <a:avLst/>
              <a:gdLst>
                <a:gd name="T0" fmla="*/ 80 w 80"/>
                <a:gd name="T1" fmla="*/ 40 h 80"/>
                <a:gd name="T2" fmla="*/ 80 w 80"/>
                <a:gd name="T3" fmla="*/ 40 h 80"/>
                <a:gd name="T4" fmla="*/ 78 w 80"/>
                <a:gd name="T5" fmla="*/ 32 h 80"/>
                <a:gd name="T6" fmla="*/ 76 w 80"/>
                <a:gd name="T7" fmla="*/ 24 h 80"/>
                <a:gd name="T8" fmla="*/ 72 w 80"/>
                <a:gd name="T9" fmla="*/ 18 h 80"/>
                <a:gd name="T10" fmla="*/ 68 w 80"/>
                <a:gd name="T11" fmla="*/ 12 h 80"/>
                <a:gd name="T12" fmla="*/ 62 w 80"/>
                <a:gd name="T13" fmla="*/ 6 h 80"/>
                <a:gd name="T14" fmla="*/ 54 w 80"/>
                <a:gd name="T15" fmla="*/ 2 h 80"/>
                <a:gd name="T16" fmla="*/ 48 w 80"/>
                <a:gd name="T17" fmla="*/ 0 h 80"/>
                <a:gd name="T18" fmla="*/ 40 w 80"/>
                <a:gd name="T19" fmla="*/ 0 h 80"/>
                <a:gd name="T20" fmla="*/ 40 w 80"/>
                <a:gd name="T21" fmla="*/ 0 h 80"/>
                <a:gd name="T22" fmla="*/ 32 w 80"/>
                <a:gd name="T23" fmla="*/ 0 h 80"/>
                <a:gd name="T24" fmla="*/ 24 w 80"/>
                <a:gd name="T25" fmla="*/ 2 h 80"/>
                <a:gd name="T26" fmla="*/ 16 w 80"/>
                <a:gd name="T27" fmla="*/ 6 h 80"/>
                <a:gd name="T28" fmla="*/ 12 w 80"/>
                <a:gd name="T29" fmla="*/ 12 h 80"/>
                <a:gd name="T30" fmla="*/ 6 w 80"/>
                <a:gd name="T31" fmla="*/ 18 h 80"/>
                <a:gd name="T32" fmla="*/ 2 w 80"/>
                <a:gd name="T33" fmla="*/ 24 h 80"/>
                <a:gd name="T34" fmla="*/ 0 w 80"/>
                <a:gd name="T35" fmla="*/ 32 h 80"/>
                <a:gd name="T36" fmla="*/ 0 w 80"/>
                <a:gd name="T37" fmla="*/ 40 h 80"/>
                <a:gd name="T38" fmla="*/ 0 w 80"/>
                <a:gd name="T39" fmla="*/ 40 h 80"/>
                <a:gd name="T40" fmla="*/ 0 w 80"/>
                <a:gd name="T41" fmla="*/ 48 h 80"/>
                <a:gd name="T42" fmla="*/ 2 w 80"/>
                <a:gd name="T43" fmla="*/ 56 h 80"/>
                <a:gd name="T44" fmla="*/ 6 w 80"/>
                <a:gd name="T45" fmla="*/ 62 h 80"/>
                <a:gd name="T46" fmla="*/ 12 w 80"/>
                <a:gd name="T47" fmla="*/ 68 h 80"/>
                <a:gd name="T48" fmla="*/ 16 w 80"/>
                <a:gd name="T49" fmla="*/ 72 h 80"/>
                <a:gd name="T50" fmla="*/ 24 w 80"/>
                <a:gd name="T51" fmla="*/ 76 h 80"/>
                <a:gd name="T52" fmla="*/ 32 w 80"/>
                <a:gd name="T53" fmla="*/ 78 h 80"/>
                <a:gd name="T54" fmla="*/ 40 w 80"/>
                <a:gd name="T55" fmla="*/ 80 h 80"/>
                <a:gd name="T56" fmla="*/ 40 w 80"/>
                <a:gd name="T57" fmla="*/ 80 h 80"/>
                <a:gd name="T58" fmla="*/ 48 w 80"/>
                <a:gd name="T59" fmla="*/ 78 h 80"/>
                <a:gd name="T60" fmla="*/ 54 w 80"/>
                <a:gd name="T61" fmla="*/ 76 h 80"/>
                <a:gd name="T62" fmla="*/ 62 w 80"/>
                <a:gd name="T63" fmla="*/ 72 h 80"/>
                <a:gd name="T64" fmla="*/ 68 w 80"/>
                <a:gd name="T65" fmla="*/ 68 h 80"/>
                <a:gd name="T66" fmla="*/ 72 w 80"/>
                <a:gd name="T67" fmla="*/ 62 h 80"/>
                <a:gd name="T68" fmla="*/ 76 w 80"/>
                <a:gd name="T69" fmla="*/ 56 h 80"/>
                <a:gd name="T70" fmla="*/ 78 w 80"/>
                <a:gd name="T71" fmla="*/ 48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78" y="32"/>
                  </a:lnTo>
                  <a:lnTo>
                    <a:pt x="76" y="24"/>
                  </a:lnTo>
                  <a:lnTo>
                    <a:pt x="72" y="18"/>
                  </a:lnTo>
                  <a:lnTo>
                    <a:pt x="68" y="12"/>
                  </a:lnTo>
                  <a:lnTo>
                    <a:pt x="62" y="6"/>
                  </a:lnTo>
                  <a:lnTo>
                    <a:pt x="54" y="2"/>
                  </a:lnTo>
                  <a:lnTo>
                    <a:pt x="48" y="0"/>
                  </a:lnTo>
                  <a:lnTo>
                    <a:pt x="40" y="0"/>
                  </a:lnTo>
                  <a:lnTo>
                    <a:pt x="40" y="0"/>
                  </a:lnTo>
                  <a:lnTo>
                    <a:pt x="32" y="0"/>
                  </a:lnTo>
                  <a:lnTo>
                    <a:pt x="24" y="2"/>
                  </a:lnTo>
                  <a:lnTo>
                    <a:pt x="16" y="6"/>
                  </a:lnTo>
                  <a:lnTo>
                    <a:pt x="12" y="12"/>
                  </a:lnTo>
                  <a:lnTo>
                    <a:pt x="6" y="18"/>
                  </a:lnTo>
                  <a:lnTo>
                    <a:pt x="2" y="24"/>
                  </a:lnTo>
                  <a:lnTo>
                    <a:pt x="0" y="32"/>
                  </a:lnTo>
                  <a:lnTo>
                    <a:pt x="0" y="40"/>
                  </a:lnTo>
                  <a:lnTo>
                    <a:pt x="0" y="40"/>
                  </a:lnTo>
                  <a:lnTo>
                    <a:pt x="0" y="48"/>
                  </a:lnTo>
                  <a:lnTo>
                    <a:pt x="2" y="56"/>
                  </a:lnTo>
                  <a:lnTo>
                    <a:pt x="6" y="62"/>
                  </a:lnTo>
                  <a:lnTo>
                    <a:pt x="12" y="68"/>
                  </a:lnTo>
                  <a:lnTo>
                    <a:pt x="16" y="72"/>
                  </a:lnTo>
                  <a:lnTo>
                    <a:pt x="24" y="76"/>
                  </a:lnTo>
                  <a:lnTo>
                    <a:pt x="32" y="78"/>
                  </a:lnTo>
                  <a:lnTo>
                    <a:pt x="40" y="80"/>
                  </a:lnTo>
                  <a:lnTo>
                    <a:pt x="40" y="80"/>
                  </a:lnTo>
                  <a:lnTo>
                    <a:pt x="48" y="78"/>
                  </a:lnTo>
                  <a:lnTo>
                    <a:pt x="54" y="76"/>
                  </a:lnTo>
                  <a:lnTo>
                    <a:pt x="62" y="72"/>
                  </a:lnTo>
                  <a:lnTo>
                    <a:pt x="68" y="68"/>
                  </a:lnTo>
                  <a:lnTo>
                    <a:pt x="72" y="62"/>
                  </a:lnTo>
                  <a:lnTo>
                    <a:pt x="76" y="56"/>
                  </a:lnTo>
                  <a:lnTo>
                    <a:pt x="78" y="48"/>
                  </a:lnTo>
                  <a:lnTo>
                    <a:pt x="80" y="40"/>
                  </a:lnTo>
                  <a:lnTo>
                    <a:pt x="80" y="40"/>
                  </a:lnTo>
                  <a:close/>
                </a:path>
              </a:pathLst>
            </a:custGeom>
            <a:solidFill>
              <a:srgbClr val="A1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1" name="Freeform 53"/>
            <p:cNvSpPr>
              <a:spLocks/>
            </p:cNvSpPr>
            <p:nvPr/>
          </p:nvSpPr>
          <p:spPr bwMode="auto">
            <a:xfrm>
              <a:off x="2560" y="1446"/>
              <a:ext cx="48" cy="48"/>
            </a:xfrm>
            <a:custGeom>
              <a:avLst/>
              <a:gdLst>
                <a:gd name="T0" fmla="*/ 48 w 48"/>
                <a:gd name="T1" fmla="*/ 24 h 48"/>
                <a:gd name="T2" fmla="*/ 48 w 48"/>
                <a:gd name="T3" fmla="*/ 24 h 48"/>
                <a:gd name="T4" fmla="*/ 46 w 48"/>
                <a:gd name="T5" fmla="*/ 14 h 48"/>
                <a:gd name="T6" fmla="*/ 40 w 48"/>
                <a:gd name="T7" fmla="*/ 6 h 48"/>
                <a:gd name="T8" fmla="*/ 32 w 48"/>
                <a:gd name="T9" fmla="*/ 2 h 48"/>
                <a:gd name="T10" fmla="*/ 24 w 48"/>
                <a:gd name="T11" fmla="*/ 0 h 48"/>
                <a:gd name="T12" fmla="*/ 24 w 48"/>
                <a:gd name="T13" fmla="*/ 0 h 48"/>
                <a:gd name="T14" fmla="*/ 14 w 48"/>
                <a:gd name="T15" fmla="*/ 2 h 48"/>
                <a:gd name="T16" fmla="*/ 6 w 48"/>
                <a:gd name="T17" fmla="*/ 6 h 48"/>
                <a:gd name="T18" fmla="*/ 2 w 48"/>
                <a:gd name="T19" fmla="*/ 14 h 48"/>
                <a:gd name="T20" fmla="*/ 0 w 48"/>
                <a:gd name="T21" fmla="*/ 24 h 48"/>
                <a:gd name="T22" fmla="*/ 0 w 48"/>
                <a:gd name="T23" fmla="*/ 24 h 48"/>
                <a:gd name="T24" fmla="*/ 2 w 48"/>
                <a:gd name="T25" fmla="*/ 32 h 48"/>
                <a:gd name="T26" fmla="*/ 6 w 48"/>
                <a:gd name="T27" fmla="*/ 40 h 48"/>
                <a:gd name="T28" fmla="*/ 14 w 48"/>
                <a:gd name="T29" fmla="*/ 46 h 48"/>
                <a:gd name="T30" fmla="*/ 24 w 48"/>
                <a:gd name="T31" fmla="*/ 48 h 48"/>
                <a:gd name="T32" fmla="*/ 24 w 48"/>
                <a:gd name="T33" fmla="*/ 48 h 48"/>
                <a:gd name="T34" fmla="*/ 32 w 48"/>
                <a:gd name="T35" fmla="*/ 46 h 48"/>
                <a:gd name="T36" fmla="*/ 40 w 48"/>
                <a:gd name="T37" fmla="*/ 40 h 48"/>
                <a:gd name="T38" fmla="*/ 46 w 48"/>
                <a:gd name="T39" fmla="*/ 32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6"/>
                  </a:lnTo>
                  <a:lnTo>
                    <a:pt x="32" y="2"/>
                  </a:lnTo>
                  <a:lnTo>
                    <a:pt x="24" y="0"/>
                  </a:lnTo>
                  <a:lnTo>
                    <a:pt x="24" y="0"/>
                  </a:lnTo>
                  <a:lnTo>
                    <a:pt x="14" y="2"/>
                  </a:lnTo>
                  <a:lnTo>
                    <a:pt x="6" y="6"/>
                  </a:lnTo>
                  <a:lnTo>
                    <a:pt x="2" y="14"/>
                  </a:lnTo>
                  <a:lnTo>
                    <a:pt x="0" y="24"/>
                  </a:lnTo>
                  <a:lnTo>
                    <a:pt x="0" y="24"/>
                  </a:lnTo>
                  <a:lnTo>
                    <a:pt x="2" y="32"/>
                  </a:lnTo>
                  <a:lnTo>
                    <a:pt x="6" y="40"/>
                  </a:lnTo>
                  <a:lnTo>
                    <a:pt x="14" y="46"/>
                  </a:lnTo>
                  <a:lnTo>
                    <a:pt x="24" y="48"/>
                  </a:lnTo>
                  <a:lnTo>
                    <a:pt x="24" y="48"/>
                  </a:lnTo>
                  <a:lnTo>
                    <a:pt x="32" y="46"/>
                  </a:lnTo>
                  <a:lnTo>
                    <a:pt x="40" y="40"/>
                  </a:lnTo>
                  <a:lnTo>
                    <a:pt x="46" y="32"/>
                  </a:lnTo>
                  <a:lnTo>
                    <a:pt x="48" y="24"/>
                  </a:lnTo>
                  <a:lnTo>
                    <a:pt x="48" y="2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2" name="Freeform 54"/>
            <p:cNvSpPr>
              <a:spLocks/>
            </p:cNvSpPr>
            <p:nvPr/>
          </p:nvSpPr>
          <p:spPr bwMode="auto">
            <a:xfrm>
              <a:off x="2670" y="1390"/>
              <a:ext cx="158" cy="158"/>
            </a:xfrm>
            <a:custGeom>
              <a:avLst/>
              <a:gdLst>
                <a:gd name="T0" fmla="*/ 158 w 158"/>
                <a:gd name="T1" fmla="*/ 80 h 158"/>
                <a:gd name="T2" fmla="*/ 158 w 158"/>
                <a:gd name="T3" fmla="*/ 80 h 158"/>
                <a:gd name="T4" fmla="*/ 156 w 158"/>
                <a:gd name="T5" fmla="*/ 64 h 158"/>
                <a:gd name="T6" fmla="*/ 152 w 158"/>
                <a:gd name="T7" fmla="*/ 48 h 158"/>
                <a:gd name="T8" fmla="*/ 144 w 158"/>
                <a:gd name="T9" fmla="*/ 36 h 158"/>
                <a:gd name="T10" fmla="*/ 134 w 158"/>
                <a:gd name="T11" fmla="*/ 24 h 158"/>
                <a:gd name="T12" fmla="*/ 122 w 158"/>
                <a:gd name="T13" fmla="*/ 14 h 158"/>
                <a:gd name="T14" fmla="*/ 110 w 158"/>
                <a:gd name="T15" fmla="*/ 6 h 158"/>
                <a:gd name="T16" fmla="*/ 94 w 158"/>
                <a:gd name="T17" fmla="*/ 2 h 158"/>
                <a:gd name="T18" fmla="*/ 78 w 158"/>
                <a:gd name="T19" fmla="*/ 0 h 158"/>
                <a:gd name="T20" fmla="*/ 78 w 158"/>
                <a:gd name="T21" fmla="*/ 0 h 158"/>
                <a:gd name="T22" fmla="*/ 62 w 158"/>
                <a:gd name="T23" fmla="*/ 2 h 158"/>
                <a:gd name="T24" fmla="*/ 48 w 158"/>
                <a:gd name="T25" fmla="*/ 6 h 158"/>
                <a:gd name="T26" fmla="*/ 34 w 158"/>
                <a:gd name="T27" fmla="*/ 14 h 158"/>
                <a:gd name="T28" fmla="*/ 24 w 158"/>
                <a:gd name="T29" fmla="*/ 24 h 158"/>
                <a:gd name="T30" fmla="*/ 14 w 158"/>
                <a:gd name="T31" fmla="*/ 36 h 158"/>
                <a:gd name="T32" fmla="*/ 6 w 158"/>
                <a:gd name="T33" fmla="*/ 48 h 158"/>
                <a:gd name="T34" fmla="*/ 2 w 158"/>
                <a:gd name="T35" fmla="*/ 64 h 158"/>
                <a:gd name="T36" fmla="*/ 0 w 158"/>
                <a:gd name="T37" fmla="*/ 80 h 158"/>
                <a:gd name="T38" fmla="*/ 0 w 158"/>
                <a:gd name="T39" fmla="*/ 80 h 158"/>
                <a:gd name="T40" fmla="*/ 2 w 158"/>
                <a:gd name="T41" fmla="*/ 96 h 158"/>
                <a:gd name="T42" fmla="*/ 6 w 158"/>
                <a:gd name="T43" fmla="*/ 110 h 158"/>
                <a:gd name="T44" fmla="*/ 14 w 158"/>
                <a:gd name="T45" fmla="*/ 124 h 158"/>
                <a:gd name="T46" fmla="*/ 24 w 158"/>
                <a:gd name="T47" fmla="*/ 136 h 158"/>
                <a:gd name="T48" fmla="*/ 34 w 158"/>
                <a:gd name="T49" fmla="*/ 144 h 158"/>
                <a:gd name="T50" fmla="*/ 48 w 158"/>
                <a:gd name="T51" fmla="*/ 152 h 158"/>
                <a:gd name="T52" fmla="*/ 62 w 158"/>
                <a:gd name="T53" fmla="*/ 156 h 158"/>
                <a:gd name="T54" fmla="*/ 78 w 158"/>
                <a:gd name="T55" fmla="*/ 158 h 158"/>
                <a:gd name="T56" fmla="*/ 78 w 158"/>
                <a:gd name="T57" fmla="*/ 158 h 158"/>
                <a:gd name="T58" fmla="*/ 94 w 158"/>
                <a:gd name="T59" fmla="*/ 156 h 158"/>
                <a:gd name="T60" fmla="*/ 110 w 158"/>
                <a:gd name="T61" fmla="*/ 152 h 158"/>
                <a:gd name="T62" fmla="*/ 122 w 158"/>
                <a:gd name="T63" fmla="*/ 144 h 158"/>
                <a:gd name="T64" fmla="*/ 134 w 158"/>
                <a:gd name="T65" fmla="*/ 136 h 158"/>
                <a:gd name="T66" fmla="*/ 144 w 158"/>
                <a:gd name="T67" fmla="*/ 124 h 158"/>
                <a:gd name="T68" fmla="*/ 152 w 158"/>
                <a:gd name="T69" fmla="*/ 110 h 158"/>
                <a:gd name="T70" fmla="*/ 156 w 158"/>
                <a:gd name="T71" fmla="*/ 96 h 158"/>
                <a:gd name="T72" fmla="*/ 158 w 158"/>
                <a:gd name="T73" fmla="*/ 80 h 158"/>
                <a:gd name="T74" fmla="*/ 158 w 158"/>
                <a:gd name="T75" fmla="*/ 8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8">
                  <a:moveTo>
                    <a:pt x="158" y="80"/>
                  </a:moveTo>
                  <a:lnTo>
                    <a:pt x="158" y="80"/>
                  </a:lnTo>
                  <a:lnTo>
                    <a:pt x="156" y="64"/>
                  </a:lnTo>
                  <a:lnTo>
                    <a:pt x="152" y="48"/>
                  </a:lnTo>
                  <a:lnTo>
                    <a:pt x="144" y="36"/>
                  </a:lnTo>
                  <a:lnTo>
                    <a:pt x="134" y="24"/>
                  </a:lnTo>
                  <a:lnTo>
                    <a:pt x="122" y="14"/>
                  </a:lnTo>
                  <a:lnTo>
                    <a:pt x="110" y="6"/>
                  </a:lnTo>
                  <a:lnTo>
                    <a:pt x="94" y="2"/>
                  </a:lnTo>
                  <a:lnTo>
                    <a:pt x="78" y="0"/>
                  </a:lnTo>
                  <a:lnTo>
                    <a:pt x="78" y="0"/>
                  </a:lnTo>
                  <a:lnTo>
                    <a:pt x="62" y="2"/>
                  </a:lnTo>
                  <a:lnTo>
                    <a:pt x="48" y="6"/>
                  </a:lnTo>
                  <a:lnTo>
                    <a:pt x="34" y="14"/>
                  </a:lnTo>
                  <a:lnTo>
                    <a:pt x="24" y="24"/>
                  </a:lnTo>
                  <a:lnTo>
                    <a:pt x="14" y="36"/>
                  </a:lnTo>
                  <a:lnTo>
                    <a:pt x="6" y="48"/>
                  </a:lnTo>
                  <a:lnTo>
                    <a:pt x="2" y="64"/>
                  </a:lnTo>
                  <a:lnTo>
                    <a:pt x="0" y="80"/>
                  </a:lnTo>
                  <a:lnTo>
                    <a:pt x="0" y="80"/>
                  </a:lnTo>
                  <a:lnTo>
                    <a:pt x="2" y="96"/>
                  </a:lnTo>
                  <a:lnTo>
                    <a:pt x="6" y="110"/>
                  </a:lnTo>
                  <a:lnTo>
                    <a:pt x="14" y="124"/>
                  </a:lnTo>
                  <a:lnTo>
                    <a:pt x="24" y="136"/>
                  </a:lnTo>
                  <a:lnTo>
                    <a:pt x="34" y="144"/>
                  </a:lnTo>
                  <a:lnTo>
                    <a:pt x="48" y="152"/>
                  </a:lnTo>
                  <a:lnTo>
                    <a:pt x="62" y="156"/>
                  </a:lnTo>
                  <a:lnTo>
                    <a:pt x="78" y="158"/>
                  </a:lnTo>
                  <a:lnTo>
                    <a:pt x="78" y="158"/>
                  </a:lnTo>
                  <a:lnTo>
                    <a:pt x="94" y="156"/>
                  </a:lnTo>
                  <a:lnTo>
                    <a:pt x="110" y="152"/>
                  </a:lnTo>
                  <a:lnTo>
                    <a:pt x="122" y="144"/>
                  </a:lnTo>
                  <a:lnTo>
                    <a:pt x="134" y="136"/>
                  </a:lnTo>
                  <a:lnTo>
                    <a:pt x="144" y="124"/>
                  </a:lnTo>
                  <a:lnTo>
                    <a:pt x="152" y="110"/>
                  </a:lnTo>
                  <a:lnTo>
                    <a:pt x="156" y="96"/>
                  </a:lnTo>
                  <a:lnTo>
                    <a:pt x="158" y="80"/>
                  </a:lnTo>
                  <a:lnTo>
                    <a:pt x="158"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3" name="Freeform 55"/>
            <p:cNvSpPr>
              <a:spLocks/>
            </p:cNvSpPr>
            <p:nvPr/>
          </p:nvSpPr>
          <p:spPr bwMode="auto">
            <a:xfrm>
              <a:off x="2708" y="1430"/>
              <a:ext cx="80" cy="80"/>
            </a:xfrm>
            <a:custGeom>
              <a:avLst/>
              <a:gdLst>
                <a:gd name="T0" fmla="*/ 80 w 80"/>
                <a:gd name="T1" fmla="*/ 40 h 80"/>
                <a:gd name="T2" fmla="*/ 80 w 80"/>
                <a:gd name="T3" fmla="*/ 40 h 80"/>
                <a:gd name="T4" fmla="*/ 80 w 80"/>
                <a:gd name="T5" fmla="*/ 32 h 80"/>
                <a:gd name="T6" fmla="*/ 78 w 80"/>
                <a:gd name="T7" fmla="*/ 24 h 80"/>
                <a:gd name="T8" fmla="*/ 74 w 80"/>
                <a:gd name="T9" fmla="*/ 18 h 80"/>
                <a:gd name="T10" fmla="*/ 68 w 80"/>
                <a:gd name="T11" fmla="*/ 12 h 80"/>
                <a:gd name="T12" fmla="*/ 64 w 80"/>
                <a:gd name="T13" fmla="*/ 6 h 80"/>
                <a:gd name="T14" fmla="*/ 56 w 80"/>
                <a:gd name="T15" fmla="*/ 2 h 80"/>
                <a:gd name="T16" fmla="*/ 48 w 80"/>
                <a:gd name="T17" fmla="*/ 0 h 80"/>
                <a:gd name="T18" fmla="*/ 40 w 80"/>
                <a:gd name="T19" fmla="*/ 0 h 80"/>
                <a:gd name="T20" fmla="*/ 40 w 80"/>
                <a:gd name="T21" fmla="*/ 0 h 80"/>
                <a:gd name="T22" fmla="*/ 32 w 80"/>
                <a:gd name="T23" fmla="*/ 0 h 80"/>
                <a:gd name="T24" fmla="*/ 26 w 80"/>
                <a:gd name="T25" fmla="*/ 2 h 80"/>
                <a:gd name="T26" fmla="*/ 18 w 80"/>
                <a:gd name="T27" fmla="*/ 6 h 80"/>
                <a:gd name="T28" fmla="*/ 12 w 80"/>
                <a:gd name="T29" fmla="*/ 12 h 80"/>
                <a:gd name="T30" fmla="*/ 8 w 80"/>
                <a:gd name="T31" fmla="*/ 18 h 80"/>
                <a:gd name="T32" fmla="*/ 4 w 80"/>
                <a:gd name="T33" fmla="*/ 24 h 80"/>
                <a:gd name="T34" fmla="*/ 2 w 80"/>
                <a:gd name="T35" fmla="*/ 32 h 80"/>
                <a:gd name="T36" fmla="*/ 0 w 80"/>
                <a:gd name="T37" fmla="*/ 40 h 80"/>
                <a:gd name="T38" fmla="*/ 0 w 80"/>
                <a:gd name="T39" fmla="*/ 40 h 80"/>
                <a:gd name="T40" fmla="*/ 2 w 80"/>
                <a:gd name="T41" fmla="*/ 48 h 80"/>
                <a:gd name="T42" fmla="*/ 4 w 80"/>
                <a:gd name="T43" fmla="*/ 56 h 80"/>
                <a:gd name="T44" fmla="*/ 8 w 80"/>
                <a:gd name="T45" fmla="*/ 62 h 80"/>
                <a:gd name="T46" fmla="*/ 12 w 80"/>
                <a:gd name="T47" fmla="*/ 68 h 80"/>
                <a:gd name="T48" fmla="*/ 18 w 80"/>
                <a:gd name="T49" fmla="*/ 72 h 80"/>
                <a:gd name="T50" fmla="*/ 26 w 80"/>
                <a:gd name="T51" fmla="*/ 76 h 80"/>
                <a:gd name="T52" fmla="*/ 32 w 80"/>
                <a:gd name="T53" fmla="*/ 78 h 80"/>
                <a:gd name="T54" fmla="*/ 40 w 80"/>
                <a:gd name="T55" fmla="*/ 80 h 80"/>
                <a:gd name="T56" fmla="*/ 40 w 80"/>
                <a:gd name="T57" fmla="*/ 80 h 80"/>
                <a:gd name="T58" fmla="*/ 48 w 80"/>
                <a:gd name="T59" fmla="*/ 78 h 80"/>
                <a:gd name="T60" fmla="*/ 56 w 80"/>
                <a:gd name="T61" fmla="*/ 76 h 80"/>
                <a:gd name="T62" fmla="*/ 64 w 80"/>
                <a:gd name="T63" fmla="*/ 72 h 80"/>
                <a:gd name="T64" fmla="*/ 68 w 80"/>
                <a:gd name="T65" fmla="*/ 68 h 80"/>
                <a:gd name="T66" fmla="*/ 74 w 80"/>
                <a:gd name="T67" fmla="*/ 62 h 80"/>
                <a:gd name="T68" fmla="*/ 78 w 80"/>
                <a:gd name="T69" fmla="*/ 56 h 80"/>
                <a:gd name="T70" fmla="*/ 80 w 80"/>
                <a:gd name="T71" fmla="*/ 48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32"/>
                  </a:lnTo>
                  <a:lnTo>
                    <a:pt x="78" y="24"/>
                  </a:lnTo>
                  <a:lnTo>
                    <a:pt x="74" y="18"/>
                  </a:lnTo>
                  <a:lnTo>
                    <a:pt x="68" y="12"/>
                  </a:lnTo>
                  <a:lnTo>
                    <a:pt x="64" y="6"/>
                  </a:lnTo>
                  <a:lnTo>
                    <a:pt x="56" y="2"/>
                  </a:lnTo>
                  <a:lnTo>
                    <a:pt x="48" y="0"/>
                  </a:lnTo>
                  <a:lnTo>
                    <a:pt x="40" y="0"/>
                  </a:lnTo>
                  <a:lnTo>
                    <a:pt x="40" y="0"/>
                  </a:lnTo>
                  <a:lnTo>
                    <a:pt x="32" y="0"/>
                  </a:lnTo>
                  <a:lnTo>
                    <a:pt x="26" y="2"/>
                  </a:lnTo>
                  <a:lnTo>
                    <a:pt x="18" y="6"/>
                  </a:lnTo>
                  <a:lnTo>
                    <a:pt x="12" y="12"/>
                  </a:lnTo>
                  <a:lnTo>
                    <a:pt x="8" y="18"/>
                  </a:lnTo>
                  <a:lnTo>
                    <a:pt x="4" y="24"/>
                  </a:lnTo>
                  <a:lnTo>
                    <a:pt x="2" y="32"/>
                  </a:lnTo>
                  <a:lnTo>
                    <a:pt x="0" y="40"/>
                  </a:lnTo>
                  <a:lnTo>
                    <a:pt x="0" y="40"/>
                  </a:lnTo>
                  <a:lnTo>
                    <a:pt x="2" y="48"/>
                  </a:lnTo>
                  <a:lnTo>
                    <a:pt x="4" y="56"/>
                  </a:lnTo>
                  <a:lnTo>
                    <a:pt x="8" y="62"/>
                  </a:lnTo>
                  <a:lnTo>
                    <a:pt x="12" y="68"/>
                  </a:lnTo>
                  <a:lnTo>
                    <a:pt x="18" y="72"/>
                  </a:lnTo>
                  <a:lnTo>
                    <a:pt x="26" y="76"/>
                  </a:lnTo>
                  <a:lnTo>
                    <a:pt x="32" y="78"/>
                  </a:lnTo>
                  <a:lnTo>
                    <a:pt x="40" y="80"/>
                  </a:lnTo>
                  <a:lnTo>
                    <a:pt x="40" y="80"/>
                  </a:lnTo>
                  <a:lnTo>
                    <a:pt x="48" y="78"/>
                  </a:lnTo>
                  <a:lnTo>
                    <a:pt x="56" y="76"/>
                  </a:lnTo>
                  <a:lnTo>
                    <a:pt x="64" y="72"/>
                  </a:lnTo>
                  <a:lnTo>
                    <a:pt x="68" y="68"/>
                  </a:lnTo>
                  <a:lnTo>
                    <a:pt x="74" y="62"/>
                  </a:lnTo>
                  <a:lnTo>
                    <a:pt x="78" y="56"/>
                  </a:lnTo>
                  <a:lnTo>
                    <a:pt x="80" y="48"/>
                  </a:lnTo>
                  <a:lnTo>
                    <a:pt x="80" y="40"/>
                  </a:lnTo>
                  <a:lnTo>
                    <a:pt x="80" y="40"/>
                  </a:lnTo>
                  <a:close/>
                </a:path>
              </a:pathLst>
            </a:custGeom>
            <a:solidFill>
              <a:srgbClr val="A1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4" name="Freeform 56"/>
            <p:cNvSpPr>
              <a:spLocks/>
            </p:cNvSpPr>
            <p:nvPr/>
          </p:nvSpPr>
          <p:spPr bwMode="auto">
            <a:xfrm>
              <a:off x="2724" y="1446"/>
              <a:ext cx="48" cy="48"/>
            </a:xfrm>
            <a:custGeom>
              <a:avLst/>
              <a:gdLst>
                <a:gd name="T0" fmla="*/ 48 w 48"/>
                <a:gd name="T1" fmla="*/ 24 h 48"/>
                <a:gd name="T2" fmla="*/ 48 w 48"/>
                <a:gd name="T3" fmla="*/ 24 h 48"/>
                <a:gd name="T4" fmla="*/ 46 w 48"/>
                <a:gd name="T5" fmla="*/ 14 h 48"/>
                <a:gd name="T6" fmla="*/ 42 w 48"/>
                <a:gd name="T7" fmla="*/ 6 h 48"/>
                <a:gd name="T8" fmla="*/ 34 w 48"/>
                <a:gd name="T9" fmla="*/ 2 h 48"/>
                <a:gd name="T10" fmla="*/ 24 w 48"/>
                <a:gd name="T11" fmla="*/ 0 h 48"/>
                <a:gd name="T12" fmla="*/ 24 w 48"/>
                <a:gd name="T13" fmla="*/ 0 h 48"/>
                <a:gd name="T14" fmla="*/ 16 w 48"/>
                <a:gd name="T15" fmla="*/ 2 h 48"/>
                <a:gd name="T16" fmla="*/ 8 w 48"/>
                <a:gd name="T17" fmla="*/ 6 h 48"/>
                <a:gd name="T18" fmla="*/ 2 w 48"/>
                <a:gd name="T19" fmla="*/ 14 h 48"/>
                <a:gd name="T20" fmla="*/ 0 w 48"/>
                <a:gd name="T21" fmla="*/ 24 h 48"/>
                <a:gd name="T22" fmla="*/ 0 w 48"/>
                <a:gd name="T23" fmla="*/ 24 h 48"/>
                <a:gd name="T24" fmla="*/ 2 w 48"/>
                <a:gd name="T25" fmla="*/ 32 h 48"/>
                <a:gd name="T26" fmla="*/ 8 w 48"/>
                <a:gd name="T27" fmla="*/ 40 h 48"/>
                <a:gd name="T28" fmla="*/ 16 w 48"/>
                <a:gd name="T29" fmla="*/ 46 h 48"/>
                <a:gd name="T30" fmla="*/ 24 w 48"/>
                <a:gd name="T31" fmla="*/ 48 h 48"/>
                <a:gd name="T32" fmla="*/ 24 w 48"/>
                <a:gd name="T33" fmla="*/ 48 h 48"/>
                <a:gd name="T34" fmla="*/ 34 w 48"/>
                <a:gd name="T35" fmla="*/ 46 h 48"/>
                <a:gd name="T36" fmla="*/ 42 w 48"/>
                <a:gd name="T37" fmla="*/ 40 h 48"/>
                <a:gd name="T38" fmla="*/ 46 w 48"/>
                <a:gd name="T39" fmla="*/ 32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2" y="6"/>
                  </a:lnTo>
                  <a:lnTo>
                    <a:pt x="34" y="2"/>
                  </a:lnTo>
                  <a:lnTo>
                    <a:pt x="24" y="0"/>
                  </a:lnTo>
                  <a:lnTo>
                    <a:pt x="24" y="0"/>
                  </a:lnTo>
                  <a:lnTo>
                    <a:pt x="16" y="2"/>
                  </a:lnTo>
                  <a:lnTo>
                    <a:pt x="8" y="6"/>
                  </a:lnTo>
                  <a:lnTo>
                    <a:pt x="2" y="14"/>
                  </a:lnTo>
                  <a:lnTo>
                    <a:pt x="0" y="24"/>
                  </a:lnTo>
                  <a:lnTo>
                    <a:pt x="0" y="24"/>
                  </a:lnTo>
                  <a:lnTo>
                    <a:pt x="2" y="32"/>
                  </a:lnTo>
                  <a:lnTo>
                    <a:pt x="8" y="40"/>
                  </a:lnTo>
                  <a:lnTo>
                    <a:pt x="16" y="46"/>
                  </a:lnTo>
                  <a:lnTo>
                    <a:pt x="24" y="48"/>
                  </a:lnTo>
                  <a:lnTo>
                    <a:pt x="24" y="48"/>
                  </a:lnTo>
                  <a:lnTo>
                    <a:pt x="34" y="46"/>
                  </a:lnTo>
                  <a:lnTo>
                    <a:pt x="42" y="40"/>
                  </a:lnTo>
                  <a:lnTo>
                    <a:pt x="46" y="32"/>
                  </a:lnTo>
                  <a:lnTo>
                    <a:pt x="48" y="24"/>
                  </a:lnTo>
                  <a:lnTo>
                    <a:pt x="48" y="2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5" name="Freeform 57"/>
            <p:cNvSpPr>
              <a:spLocks/>
            </p:cNvSpPr>
            <p:nvPr/>
          </p:nvSpPr>
          <p:spPr bwMode="auto">
            <a:xfrm>
              <a:off x="1912" y="1390"/>
              <a:ext cx="158" cy="158"/>
            </a:xfrm>
            <a:custGeom>
              <a:avLst/>
              <a:gdLst>
                <a:gd name="T0" fmla="*/ 158 w 158"/>
                <a:gd name="T1" fmla="*/ 80 h 158"/>
                <a:gd name="T2" fmla="*/ 158 w 158"/>
                <a:gd name="T3" fmla="*/ 80 h 158"/>
                <a:gd name="T4" fmla="*/ 156 w 158"/>
                <a:gd name="T5" fmla="*/ 64 h 158"/>
                <a:gd name="T6" fmla="*/ 152 w 158"/>
                <a:gd name="T7" fmla="*/ 48 h 158"/>
                <a:gd name="T8" fmla="*/ 144 w 158"/>
                <a:gd name="T9" fmla="*/ 36 h 158"/>
                <a:gd name="T10" fmla="*/ 134 w 158"/>
                <a:gd name="T11" fmla="*/ 24 h 158"/>
                <a:gd name="T12" fmla="*/ 122 w 158"/>
                <a:gd name="T13" fmla="*/ 14 h 158"/>
                <a:gd name="T14" fmla="*/ 110 w 158"/>
                <a:gd name="T15" fmla="*/ 6 h 158"/>
                <a:gd name="T16" fmla="*/ 94 w 158"/>
                <a:gd name="T17" fmla="*/ 2 h 158"/>
                <a:gd name="T18" fmla="*/ 78 w 158"/>
                <a:gd name="T19" fmla="*/ 0 h 158"/>
                <a:gd name="T20" fmla="*/ 78 w 158"/>
                <a:gd name="T21" fmla="*/ 0 h 158"/>
                <a:gd name="T22" fmla="*/ 62 w 158"/>
                <a:gd name="T23" fmla="*/ 2 h 158"/>
                <a:gd name="T24" fmla="*/ 48 w 158"/>
                <a:gd name="T25" fmla="*/ 6 h 158"/>
                <a:gd name="T26" fmla="*/ 34 w 158"/>
                <a:gd name="T27" fmla="*/ 14 h 158"/>
                <a:gd name="T28" fmla="*/ 24 w 158"/>
                <a:gd name="T29" fmla="*/ 24 h 158"/>
                <a:gd name="T30" fmla="*/ 14 w 158"/>
                <a:gd name="T31" fmla="*/ 36 h 158"/>
                <a:gd name="T32" fmla="*/ 6 w 158"/>
                <a:gd name="T33" fmla="*/ 48 h 158"/>
                <a:gd name="T34" fmla="*/ 2 w 158"/>
                <a:gd name="T35" fmla="*/ 64 h 158"/>
                <a:gd name="T36" fmla="*/ 0 w 158"/>
                <a:gd name="T37" fmla="*/ 80 h 158"/>
                <a:gd name="T38" fmla="*/ 0 w 158"/>
                <a:gd name="T39" fmla="*/ 80 h 158"/>
                <a:gd name="T40" fmla="*/ 2 w 158"/>
                <a:gd name="T41" fmla="*/ 96 h 158"/>
                <a:gd name="T42" fmla="*/ 6 w 158"/>
                <a:gd name="T43" fmla="*/ 110 h 158"/>
                <a:gd name="T44" fmla="*/ 14 w 158"/>
                <a:gd name="T45" fmla="*/ 124 h 158"/>
                <a:gd name="T46" fmla="*/ 24 w 158"/>
                <a:gd name="T47" fmla="*/ 134 h 158"/>
                <a:gd name="T48" fmla="*/ 34 w 158"/>
                <a:gd name="T49" fmla="*/ 144 h 158"/>
                <a:gd name="T50" fmla="*/ 48 w 158"/>
                <a:gd name="T51" fmla="*/ 152 h 158"/>
                <a:gd name="T52" fmla="*/ 62 w 158"/>
                <a:gd name="T53" fmla="*/ 156 h 158"/>
                <a:gd name="T54" fmla="*/ 78 w 158"/>
                <a:gd name="T55" fmla="*/ 158 h 158"/>
                <a:gd name="T56" fmla="*/ 78 w 158"/>
                <a:gd name="T57" fmla="*/ 158 h 158"/>
                <a:gd name="T58" fmla="*/ 94 w 158"/>
                <a:gd name="T59" fmla="*/ 156 h 158"/>
                <a:gd name="T60" fmla="*/ 110 w 158"/>
                <a:gd name="T61" fmla="*/ 152 h 158"/>
                <a:gd name="T62" fmla="*/ 122 w 158"/>
                <a:gd name="T63" fmla="*/ 144 h 158"/>
                <a:gd name="T64" fmla="*/ 134 w 158"/>
                <a:gd name="T65" fmla="*/ 134 h 158"/>
                <a:gd name="T66" fmla="*/ 144 w 158"/>
                <a:gd name="T67" fmla="*/ 124 h 158"/>
                <a:gd name="T68" fmla="*/ 152 w 158"/>
                <a:gd name="T69" fmla="*/ 110 h 158"/>
                <a:gd name="T70" fmla="*/ 156 w 158"/>
                <a:gd name="T71" fmla="*/ 96 h 158"/>
                <a:gd name="T72" fmla="*/ 158 w 158"/>
                <a:gd name="T73" fmla="*/ 80 h 158"/>
                <a:gd name="T74" fmla="*/ 158 w 158"/>
                <a:gd name="T75" fmla="*/ 8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8">
                  <a:moveTo>
                    <a:pt x="158" y="80"/>
                  </a:moveTo>
                  <a:lnTo>
                    <a:pt x="158" y="80"/>
                  </a:lnTo>
                  <a:lnTo>
                    <a:pt x="156" y="64"/>
                  </a:lnTo>
                  <a:lnTo>
                    <a:pt x="152" y="48"/>
                  </a:lnTo>
                  <a:lnTo>
                    <a:pt x="144" y="36"/>
                  </a:lnTo>
                  <a:lnTo>
                    <a:pt x="134" y="24"/>
                  </a:lnTo>
                  <a:lnTo>
                    <a:pt x="122" y="14"/>
                  </a:lnTo>
                  <a:lnTo>
                    <a:pt x="110" y="6"/>
                  </a:lnTo>
                  <a:lnTo>
                    <a:pt x="94" y="2"/>
                  </a:lnTo>
                  <a:lnTo>
                    <a:pt x="78" y="0"/>
                  </a:lnTo>
                  <a:lnTo>
                    <a:pt x="78" y="0"/>
                  </a:lnTo>
                  <a:lnTo>
                    <a:pt x="62" y="2"/>
                  </a:lnTo>
                  <a:lnTo>
                    <a:pt x="48" y="6"/>
                  </a:lnTo>
                  <a:lnTo>
                    <a:pt x="34" y="14"/>
                  </a:lnTo>
                  <a:lnTo>
                    <a:pt x="24" y="24"/>
                  </a:lnTo>
                  <a:lnTo>
                    <a:pt x="14" y="36"/>
                  </a:lnTo>
                  <a:lnTo>
                    <a:pt x="6" y="48"/>
                  </a:lnTo>
                  <a:lnTo>
                    <a:pt x="2" y="64"/>
                  </a:lnTo>
                  <a:lnTo>
                    <a:pt x="0" y="80"/>
                  </a:lnTo>
                  <a:lnTo>
                    <a:pt x="0" y="80"/>
                  </a:lnTo>
                  <a:lnTo>
                    <a:pt x="2" y="96"/>
                  </a:lnTo>
                  <a:lnTo>
                    <a:pt x="6" y="110"/>
                  </a:lnTo>
                  <a:lnTo>
                    <a:pt x="14" y="124"/>
                  </a:lnTo>
                  <a:lnTo>
                    <a:pt x="24" y="134"/>
                  </a:lnTo>
                  <a:lnTo>
                    <a:pt x="34" y="144"/>
                  </a:lnTo>
                  <a:lnTo>
                    <a:pt x="48" y="152"/>
                  </a:lnTo>
                  <a:lnTo>
                    <a:pt x="62" y="156"/>
                  </a:lnTo>
                  <a:lnTo>
                    <a:pt x="78" y="158"/>
                  </a:lnTo>
                  <a:lnTo>
                    <a:pt x="78" y="158"/>
                  </a:lnTo>
                  <a:lnTo>
                    <a:pt x="94" y="156"/>
                  </a:lnTo>
                  <a:lnTo>
                    <a:pt x="110" y="152"/>
                  </a:lnTo>
                  <a:lnTo>
                    <a:pt x="122" y="144"/>
                  </a:lnTo>
                  <a:lnTo>
                    <a:pt x="134" y="134"/>
                  </a:lnTo>
                  <a:lnTo>
                    <a:pt x="144" y="124"/>
                  </a:lnTo>
                  <a:lnTo>
                    <a:pt x="152" y="110"/>
                  </a:lnTo>
                  <a:lnTo>
                    <a:pt x="156" y="96"/>
                  </a:lnTo>
                  <a:lnTo>
                    <a:pt x="158" y="80"/>
                  </a:lnTo>
                  <a:lnTo>
                    <a:pt x="158"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6" name="Freeform 58"/>
            <p:cNvSpPr>
              <a:spLocks/>
            </p:cNvSpPr>
            <p:nvPr/>
          </p:nvSpPr>
          <p:spPr bwMode="auto">
            <a:xfrm>
              <a:off x="1950" y="1430"/>
              <a:ext cx="80" cy="80"/>
            </a:xfrm>
            <a:custGeom>
              <a:avLst/>
              <a:gdLst>
                <a:gd name="T0" fmla="*/ 80 w 80"/>
                <a:gd name="T1" fmla="*/ 40 h 80"/>
                <a:gd name="T2" fmla="*/ 80 w 80"/>
                <a:gd name="T3" fmla="*/ 40 h 80"/>
                <a:gd name="T4" fmla="*/ 80 w 80"/>
                <a:gd name="T5" fmla="*/ 32 h 80"/>
                <a:gd name="T6" fmla="*/ 78 w 80"/>
                <a:gd name="T7" fmla="*/ 24 h 80"/>
                <a:gd name="T8" fmla="*/ 74 w 80"/>
                <a:gd name="T9" fmla="*/ 16 h 80"/>
                <a:gd name="T10" fmla="*/ 70 w 80"/>
                <a:gd name="T11" fmla="*/ 10 h 80"/>
                <a:gd name="T12" fmla="*/ 64 w 80"/>
                <a:gd name="T13" fmla="*/ 6 h 80"/>
                <a:gd name="T14" fmla="*/ 56 w 80"/>
                <a:gd name="T15" fmla="*/ 2 h 80"/>
                <a:gd name="T16" fmla="*/ 48 w 80"/>
                <a:gd name="T17" fmla="*/ 0 h 80"/>
                <a:gd name="T18" fmla="*/ 40 w 80"/>
                <a:gd name="T19" fmla="*/ 0 h 80"/>
                <a:gd name="T20" fmla="*/ 40 w 80"/>
                <a:gd name="T21" fmla="*/ 0 h 80"/>
                <a:gd name="T22" fmla="*/ 32 w 80"/>
                <a:gd name="T23" fmla="*/ 0 h 80"/>
                <a:gd name="T24" fmla="*/ 26 w 80"/>
                <a:gd name="T25" fmla="*/ 2 h 80"/>
                <a:gd name="T26" fmla="*/ 18 w 80"/>
                <a:gd name="T27" fmla="*/ 6 h 80"/>
                <a:gd name="T28" fmla="*/ 12 w 80"/>
                <a:gd name="T29" fmla="*/ 10 h 80"/>
                <a:gd name="T30" fmla="*/ 8 w 80"/>
                <a:gd name="T31" fmla="*/ 16 h 80"/>
                <a:gd name="T32" fmla="*/ 4 w 80"/>
                <a:gd name="T33" fmla="*/ 24 h 80"/>
                <a:gd name="T34" fmla="*/ 2 w 80"/>
                <a:gd name="T35" fmla="*/ 32 h 80"/>
                <a:gd name="T36" fmla="*/ 0 w 80"/>
                <a:gd name="T37" fmla="*/ 40 h 80"/>
                <a:gd name="T38" fmla="*/ 0 w 80"/>
                <a:gd name="T39" fmla="*/ 40 h 80"/>
                <a:gd name="T40" fmla="*/ 2 w 80"/>
                <a:gd name="T41" fmla="*/ 48 h 80"/>
                <a:gd name="T42" fmla="*/ 4 w 80"/>
                <a:gd name="T43" fmla="*/ 54 h 80"/>
                <a:gd name="T44" fmla="*/ 8 w 80"/>
                <a:gd name="T45" fmla="*/ 62 h 80"/>
                <a:gd name="T46" fmla="*/ 12 w 80"/>
                <a:gd name="T47" fmla="*/ 68 h 80"/>
                <a:gd name="T48" fmla="*/ 18 w 80"/>
                <a:gd name="T49" fmla="*/ 72 h 80"/>
                <a:gd name="T50" fmla="*/ 26 w 80"/>
                <a:gd name="T51" fmla="*/ 76 h 80"/>
                <a:gd name="T52" fmla="*/ 32 w 80"/>
                <a:gd name="T53" fmla="*/ 78 h 80"/>
                <a:gd name="T54" fmla="*/ 40 w 80"/>
                <a:gd name="T55" fmla="*/ 80 h 80"/>
                <a:gd name="T56" fmla="*/ 40 w 80"/>
                <a:gd name="T57" fmla="*/ 80 h 80"/>
                <a:gd name="T58" fmla="*/ 48 w 80"/>
                <a:gd name="T59" fmla="*/ 78 h 80"/>
                <a:gd name="T60" fmla="*/ 56 w 80"/>
                <a:gd name="T61" fmla="*/ 76 h 80"/>
                <a:gd name="T62" fmla="*/ 64 w 80"/>
                <a:gd name="T63" fmla="*/ 72 h 80"/>
                <a:gd name="T64" fmla="*/ 70 w 80"/>
                <a:gd name="T65" fmla="*/ 68 h 80"/>
                <a:gd name="T66" fmla="*/ 74 w 80"/>
                <a:gd name="T67" fmla="*/ 62 h 80"/>
                <a:gd name="T68" fmla="*/ 78 w 80"/>
                <a:gd name="T69" fmla="*/ 54 h 80"/>
                <a:gd name="T70" fmla="*/ 80 w 80"/>
                <a:gd name="T71" fmla="*/ 48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32"/>
                  </a:lnTo>
                  <a:lnTo>
                    <a:pt x="78" y="24"/>
                  </a:lnTo>
                  <a:lnTo>
                    <a:pt x="74" y="16"/>
                  </a:lnTo>
                  <a:lnTo>
                    <a:pt x="70" y="10"/>
                  </a:lnTo>
                  <a:lnTo>
                    <a:pt x="64" y="6"/>
                  </a:lnTo>
                  <a:lnTo>
                    <a:pt x="56" y="2"/>
                  </a:lnTo>
                  <a:lnTo>
                    <a:pt x="48" y="0"/>
                  </a:lnTo>
                  <a:lnTo>
                    <a:pt x="40" y="0"/>
                  </a:lnTo>
                  <a:lnTo>
                    <a:pt x="40" y="0"/>
                  </a:lnTo>
                  <a:lnTo>
                    <a:pt x="32" y="0"/>
                  </a:lnTo>
                  <a:lnTo>
                    <a:pt x="26" y="2"/>
                  </a:lnTo>
                  <a:lnTo>
                    <a:pt x="18" y="6"/>
                  </a:lnTo>
                  <a:lnTo>
                    <a:pt x="12" y="10"/>
                  </a:lnTo>
                  <a:lnTo>
                    <a:pt x="8" y="16"/>
                  </a:lnTo>
                  <a:lnTo>
                    <a:pt x="4" y="24"/>
                  </a:lnTo>
                  <a:lnTo>
                    <a:pt x="2" y="32"/>
                  </a:lnTo>
                  <a:lnTo>
                    <a:pt x="0" y="40"/>
                  </a:lnTo>
                  <a:lnTo>
                    <a:pt x="0" y="40"/>
                  </a:lnTo>
                  <a:lnTo>
                    <a:pt x="2" y="48"/>
                  </a:lnTo>
                  <a:lnTo>
                    <a:pt x="4" y="54"/>
                  </a:lnTo>
                  <a:lnTo>
                    <a:pt x="8" y="62"/>
                  </a:lnTo>
                  <a:lnTo>
                    <a:pt x="12" y="68"/>
                  </a:lnTo>
                  <a:lnTo>
                    <a:pt x="18" y="72"/>
                  </a:lnTo>
                  <a:lnTo>
                    <a:pt x="26" y="76"/>
                  </a:lnTo>
                  <a:lnTo>
                    <a:pt x="32" y="78"/>
                  </a:lnTo>
                  <a:lnTo>
                    <a:pt x="40" y="80"/>
                  </a:lnTo>
                  <a:lnTo>
                    <a:pt x="40" y="80"/>
                  </a:lnTo>
                  <a:lnTo>
                    <a:pt x="48" y="78"/>
                  </a:lnTo>
                  <a:lnTo>
                    <a:pt x="56" y="76"/>
                  </a:lnTo>
                  <a:lnTo>
                    <a:pt x="64" y="72"/>
                  </a:lnTo>
                  <a:lnTo>
                    <a:pt x="70" y="68"/>
                  </a:lnTo>
                  <a:lnTo>
                    <a:pt x="74" y="62"/>
                  </a:lnTo>
                  <a:lnTo>
                    <a:pt x="78" y="54"/>
                  </a:lnTo>
                  <a:lnTo>
                    <a:pt x="80" y="48"/>
                  </a:lnTo>
                  <a:lnTo>
                    <a:pt x="80" y="40"/>
                  </a:lnTo>
                  <a:lnTo>
                    <a:pt x="80" y="40"/>
                  </a:lnTo>
                  <a:close/>
                </a:path>
              </a:pathLst>
            </a:custGeom>
            <a:solidFill>
              <a:srgbClr val="A1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7" name="Freeform 59"/>
            <p:cNvSpPr>
              <a:spLocks/>
            </p:cNvSpPr>
            <p:nvPr/>
          </p:nvSpPr>
          <p:spPr bwMode="auto">
            <a:xfrm>
              <a:off x="1966" y="1446"/>
              <a:ext cx="48" cy="48"/>
            </a:xfrm>
            <a:custGeom>
              <a:avLst/>
              <a:gdLst>
                <a:gd name="T0" fmla="*/ 48 w 48"/>
                <a:gd name="T1" fmla="*/ 24 h 48"/>
                <a:gd name="T2" fmla="*/ 48 w 48"/>
                <a:gd name="T3" fmla="*/ 24 h 48"/>
                <a:gd name="T4" fmla="*/ 46 w 48"/>
                <a:gd name="T5" fmla="*/ 14 h 48"/>
                <a:gd name="T6" fmla="*/ 42 w 48"/>
                <a:gd name="T7" fmla="*/ 6 h 48"/>
                <a:gd name="T8" fmla="*/ 34 w 48"/>
                <a:gd name="T9" fmla="*/ 2 h 48"/>
                <a:gd name="T10" fmla="*/ 24 w 48"/>
                <a:gd name="T11" fmla="*/ 0 h 48"/>
                <a:gd name="T12" fmla="*/ 24 w 48"/>
                <a:gd name="T13" fmla="*/ 0 h 48"/>
                <a:gd name="T14" fmla="*/ 16 w 48"/>
                <a:gd name="T15" fmla="*/ 2 h 48"/>
                <a:gd name="T16" fmla="*/ 8 w 48"/>
                <a:gd name="T17" fmla="*/ 6 h 48"/>
                <a:gd name="T18" fmla="*/ 2 w 48"/>
                <a:gd name="T19" fmla="*/ 14 h 48"/>
                <a:gd name="T20" fmla="*/ 0 w 48"/>
                <a:gd name="T21" fmla="*/ 24 h 48"/>
                <a:gd name="T22" fmla="*/ 0 w 48"/>
                <a:gd name="T23" fmla="*/ 24 h 48"/>
                <a:gd name="T24" fmla="*/ 2 w 48"/>
                <a:gd name="T25" fmla="*/ 32 h 48"/>
                <a:gd name="T26" fmla="*/ 8 w 48"/>
                <a:gd name="T27" fmla="*/ 40 h 48"/>
                <a:gd name="T28" fmla="*/ 16 w 48"/>
                <a:gd name="T29" fmla="*/ 46 h 48"/>
                <a:gd name="T30" fmla="*/ 24 w 48"/>
                <a:gd name="T31" fmla="*/ 48 h 48"/>
                <a:gd name="T32" fmla="*/ 24 w 48"/>
                <a:gd name="T33" fmla="*/ 48 h 48"/>
                <a:gd name="T34" fmla="*/ 34 w 48"/>
                <a:gd name="T35" fmla="*/ 46 h 48"/>
                <a:gd name="T36" fmla="*/ 42 w 48"/>
                <a:gd name="T37" fmla="*/ 40 h 48"/>
                <a:gd name="T38" fmla="*/ 46 w 48"/>
                <a:gd name="T39" fmla="*/ 32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2" y="6"/>
                  </a:lnTo>
                  <a:lnTo>
                    <a:pt x="34" y="2"/>
                  </a:lnTo>
                  <a:lnTo>
                    <a:pt x="24" y="0"/>
                  </a:lnTo>
                  <a:lnTo>
                    <a:pt x="24" y="0"/>
                  </a:lnTo>
                  <a:lnTo>
                    <a:pt x="16" y="2"/>
                  </a:lnTo>
                  <a:lnTo>
                    <a:pt x="8" y="6"/>
                  </a:lnTo>
                  <a:lnTo>
                    <a:pt x="2" y="14"/>
                  </a:lnTo>
                  <a:lnTo>
                    <a:pt x="0" y="24"/>
                  </a:lnTo>
                  <a:lnTo>
                    <a:pt x="0" y="24"/>
                  </a:lnTo>
                  <a:lnTo>
                    <a:pt x="2" y="32"/>
                  </a:lnTo>
                  <a:lnTo>
                    <a:pt x="8" y="40"/>
                  </a:lnTo>
                  <a:lnTo>
                    <a:pt x="16" y="46"/>
                  </a:lnTo>
                  <a:lnTo>
                    <a:pt x="24" y="48"/>
                  </a:lnTo>
                  <a:lnTo>
                    <a:pt x="24" y="48"/>
                  </a:lnTo>
                  <a:lnTo>
                    <a:pt x="34" y="46"/>
                  </a:lnTo>
                  <a:lnTo>
                    <a:pt x="42" y="40"/>
                  </a:lnTo>
                  <a:lnTo>
                    <a:pt x="46" y="32"/>
                  </a:lnTo>
                  <a:lnTo>
                    <a:pt x="48" y="24"/>
                  </a:lnTo>
                  <a:lnTo>
                    <a:pt x="48" y="2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8" name="Freeform 60"/>
            <p:cNvSpPr>
              <a:spLocks/>
            </p:cNvSpPr>
            <p:nvPr/>
          </p:nvSpPr>
          <p:spPr bwMode="auto">
            <a:xfrm>
              <a:off x="1744" y="1390"/>
              <a:ext cx="158" cy="158"/>
            </a:xfrm>
            <a:custGeom>
              <a:avLst/>
              <a:gdLst>
                <a:gd name="T0" fmla="*/ 158 w 158"/>
                <a:gd name="T1" fmla="*/ 80 h 158"/>
                <a:gd name="T2" fmla="*/ 158 w 158"/>
                <a:gd name="T3" fmla="*/ 80 h 158"/>
                <a:gd name="T4" fmla="*/ 156 w 158"/>
                <a:gd name="T5" fmla="*/ 64 h 158"/>
                <a:gd name="T6" fmla="*/ 152 w 158"/>
                <a:gd name="T7" fmla="*/ 48 h 158"/>
                <a:gd name="T8" fmla="*/ 144 w 158"/>
                <a:gd name="T9" fmla="*/ 36 h 158"/>
                <a:gd name="T10" fmla="*/ 134 w 158"/>
                <a:gd name="T11" fmla="*/ 24 h 158"/>
                <a:gd name="T12" fmla="*/ 122 w 158"/>
                <a:gd name="T13" fmla="*/ 14 h 158"/>
                <a:gd name="T14" fmla="*/ 110 w 158"/>
                <a:gd name="T15" fmla="*/ 6 h 158"/>
                <a:gd name="T16" fmla="*/ 94 w 158"/>
                <a:gd name="T17" fmla="*/ 2 h 158"/>
                <a:gd name="T18" fmla="*/ 78 w 158"/>
                <a:gd name="T19" fmla="*/ 0 h 158"/>
                <a:gd name="T20" fmla="*/ 78 w 158"/>
                <a:gd name="T21" fmla="*/ 0 h 158"/>
                <a:gd name="T22" fmla="*/ 62 w 158"/>
                <a:gd name="T23" fmla="*/ 2 h 158"/>
                <a:gd name="T24" fmla="*/ 48 w 158"/>
                <a:gd name="T25" fmla="*/ 6 h 158"/>
                <a:gd name="T26" fmla="*/ 34 w 158"/>
                <a:gd name="T27" fmla="*/ 14 h 158"/>
                <a:gd name="T28" fmla="*/ 24 w 158"/>
                <a:gd name="T29" fmla="*/ 24 h 158"/>
                <a:gd name="T30" fmla="*/ 14 w 158"/>
                <a:gd name="T31" fmla="*/ 36 h 158"/>
                <a:gd name="T32" fmla="*/ 6 w 158"/>
                <a:gd name="T33" fmla="*/ 48 h 158"/>
                <a:gd name="T34" fmla="*/ 2 w 158"/>
                <a:gd name="T35" fmla="*/ 64 h 158"/>
                <a:gd name="T36" fmla="*/ 0 w 158"/>
                <a:gd name="T37" fmla="*/ 80 h 158"/>
                <a:gd name="T38" fmla="*/ 0 w 158"/>
                <a:gd name="T39" fmla="*/ 80 h 158"/>
                <a:gd name="T40" fmla="*/ 2 w 158"/>
                <a:gd name="T41" fmla="*/ 96 h 158"/>
                <a:gd name="T42" fmla="*/ 6 w 158"/>
                <a:gd name="T43" fmla="*/ 110 h 158"/>
                <a:gd name="T44" fmla="*/ 14 w 158"/>
                <a:gd name="T45" fmla="*/ 124 h 158"/>
                <a:gd name="T46" fmla="*/ 24 w 158"/>
                <a:gd name="T47" fmla="*/ 134 h 158"/>
                <a:gd name="T48" fmla="*/ 34 w 158"/>
                <a:gd name="T49" fmla="*/ 144 h 158"/>
                <a:gd name="T50" fmla="*/ 48 w 158"/>
                <a:gd name="T51" fmla="*/ 152 h 158"/>
                <a:gd name="T52" fmla="*/ 62 w 158"/>
                <a:gd name="T53" fmla="*/ 156 h 158"/>
                <a:gd name="T54" fmla="*/ 78 w 158"/>
                <a:gd name="T55" fmla="*/ 158 h 158"/>
                <a:gd name="T56" fmla="*/ 78 w 158"/>
                <a:gd name="T57" fmla="*/ 158 h 158"/>
                <a:gd name="T58" fmla="*/ 94 w 158"/>
                <a:gd name="T59" fmla="*/ 156 h 158"/>
                <a:gd name="T60" fmla="*/ 110 w 158"/>
                <a:gd name="T61" fmla="*/ 152 h 158"/>
                <a:gd name="T62" fmla="*/ 122 w 158"/>
                <a:gd name="T63" fmla="*/ 144 h 158"/>
                <a:gd name="T64" fmla="*/ 134 w 158"/>
                <a:gd name="T65" fmla="*/ 134 h 158"/>
                <a:gd name="T66" fmla="*/ 144 w 158"/>
                <a:gd name="T67" fmla="*/ 124 h 158"/>
                <a:gd name="T68" fmla="*/ 152 w 158"/>
                <a:gd name="T69" fmla="*/ 110 h 158"/>
                <a:gd name="T70" fmla="*/ 156 w 158"/>
                <a:gd name="T71" fmla="*/ 96 h 158"/>
                <a:gd name="T72" fmla="*/ 158 w 158"/>
                <a:gd name="T73" fmla="*/ 80 h 158"/>
                <a:gd name="T74" fmla="*/ 158 w 158"/>
                <a:gd name="T75" fmla="*/ 8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8">
                  <a:moveTo>
                    <a:pt x="158" y="80"/>
                  </a:moveTo>
                  <a:lnTo>
                    <a:pt x="158" y="80"/>
                  </a:lnTo>
                  <a:lnTo>
                    <a:pt x="156" y="64"/>
                  </a:lnTo>
                  <a:lnTo>
                    <a:pt x="152" y="48"/>
                  </a:lnTo>
                  <a:lnTo>
                    <a:pt x="144" y="36"/>
                  </a:lnTo>
                  <a:lnTo>
                    <a:pt x="134" y="24"/>
                  </a:lnTo>
                  <a:lnTo>
                    <a:pt x="122" y="14"/>
                  </a:lnTo>
                  <a:lnTo>
                    <a:pt x="110" y="6"/>
                  </a:lnTo>
                  <a:lnTo>
                    <a:pt x="94" y="2"/>
                  </a:lnTo>
                  <a:lnTo>
                    <a:pt x="78" y="0"/>
                  </a:lnTo>
                  <a:lnTo>
                    <a:pt x="78" y="0"/>
                  </a:lnTo>
                  <a:lnTo>
                    <a:pt x="62" y="2"/>
                  </a:lnTo>
                  <a:lnTo>
                    <a:pt x="48" y="6"/>
                  </a:lnTo>
                  <a:lnTo>
                    <a:pt x="34" y="14"/>
                  </a:lnTo>
                  <a:lnTo>
                    <a:pt x="24" y="24"/>
                  </a:lnTo>
                  <a:lnTo>
                    <a:pt x="14" y="36"/>
                  </a:lnTo>
                  <a:lnTo>
                    <a:pt x="6" y="48"/>
                  </a:lnTo>
                  <a:lnTo>
                    <a:pt x="2" y="64"/>
                  </a:lnTo>
                  <a:lnTo>
                    <a:pt x="0" y="80"/>
                  </a:lnTo>
                  <a:lnTo>
                    <a:pt x="0" y="80"/>
                  </a:lnTo>
                  <a:lnTo>
                    <a:pt x="2" y="96"/>
                  </a:lnTo>
                  <a:lnTo>
                    <a:pt x="6" y="110"/>
                  </a:lnTo>
                  <a:lnTo>
                    <a:pt x="14" y="124"/>
                  </a:lnTo>
                  <a:lnTo>
                    <a:pt x="24" y="134"/>
                  </a:lnTo>
                  <a:lnTo>
                    <a:pt x="34" y="144"/>
                  </a:lnTo>
                  <a:lnTo>
                    <a:pt x="48" y="152"/>
                  </a:lnTo>
                  <a:lnTo>
                    <a:pt x="62" y="156"/>
                  </a:lnTo>
                  <a:lnTo>
                    <a:pt x="78" y="158"/>
                  </a:lnTo>
                  <a:lnTo>
                    <a:pt x="78" y="158"/>
                  </a:lnTo>
                  <a:lnTo>
                    <a:pt x="94" y="156"/>
                  </a:lnTo>
                  <a:lnTo>
                    <a:pt x="110" y="152"/>
                  </a:lnTo>
                  <a:lnTo>
                    <a:pt x="122" y="144"/>
                  </a:lnTo>
                  <a:lnTo>
                    <a:pt x="134" y="134"/>
                  </a:lnTo>
                  <a:lnTo>
                    <a:pt x="144" y="124"/>
                  </a:lnTo>
                  <a:lnTo>
                    <a:pt x="152" y="110"/>
                  </a:lnTo>
                  <a:lnTo>
                    <a:pt x="156" y="96"/>
                  </a:lnTo>
                  <a:lnTo>
                    <a:pt x="158" y="80"/>
                  </a:lnTo>
                  <a:lnTo>
                    <a:pt x="158"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89" name="Freeform 61"/>
            <p:cNvSpPr>
              <a:spLocks/>
            </p:cNvSpPr>
            <p:nvPr/>
          </p:nvSpPr>
          <p:spPr bwMode="auto">
            <a:xfrm>
              <a:off x="1782" y="1430"/>
              <a:ext cx="80" cy="80"/>
            </a:xfrm>
            <a:custGeom>
              <a:avLst/>
              <a:gdLst>
                <a:gd name="T0" fmla="*/ 80 w 80"/>
                <a:gd name="T1" fmla="*/ 40 h 80"/>
                <a:gd name="T2" fmla="*/ 80 w 80"/>
                <a:gd name="T3" fmla="*/ 40 h 80"/>
                <a:gd name="T4" fmla="*/ 80 w 80"/>
                <a:gd name="T5" fmla="*/ 32 h 80"/>
                <a:gd name="T6" fmla="*/ 78 w 80"/>
                <a:gd name="T7" fmla="*/ 24 h 80"/>
                <a:gd name="T8" fmla="*/ 74 w 80"/>
                <a:gd name="T9" fmla="*/ 16 h 80"/>
                <a:gd name="T10" fmla="*/ 70 w 80"/>
                <a:gd name="T11" fmla="*/ 10 h 80"/>
                <a:gd name="T12" fmla="*/ 64 w 80"/>
                <a:gd name="T13" fmla="*/ 6 h 80"/>
                <a:gd name="T14" fmla="*/ 56 w 80"/>
                <a:gd name="T15" fmla="*/ 2 h 80"/>
                <a:gd name="T16" fmla="*/ 48 w 80"/>
                <a:gd name="T17" fmla="*/ 0 h 80"/>
                <a:gd name="T18" fmla="*/ 40 w 80"/>
                <a:gd name="T19" fmla="*/ 0 h 80"/>
                <a:gd name="T20" fmla="*/ 40 w 80"/>
                <a:gd name="T21" fmla="*/ 0 h 80"/>
                <a:gd name="T22" fmla="*/ 32 w 80"/>
                <a:gd name="T23" fmla="*/ 0 h 80"/>
                <a:gd name="T24" fmla="*/ 26 w 80"/>
                <a:gd name="T25" fmla="*/ 2 h 80"/>
                <a:gd name="T26" fmla="*/ 18 w 80"/>
                <a:gd name="T27" fmla="*/ 6 h 80"/>
                <a:gd name="T28" fmla="*/ 12 w 80"/>
                <a:gd name="T29" fmla="*/ 10 h 80"/>
                <a:gd name="T30" fmla="*/ 8 w 80"/>
                <a:gd name="T31" fmla="*/ 16 h 80"/>
                <a:gd name="T32" fmla="*/ 4 w 80"/>
                <a:gd name="T33" fmla="*/ 24 h 80"/>
                <a:gd name="T34" fmla="*/ 2 w 80"/>
                <a:gd name="T35" fmla="*/ 32 h 80"/>
                <a:gd name="T36" fmla="*/ 0 w 80"/>
                <a:gd name="T37" fmla="*/ 40 h 80"/>
                <a:gd name="T38" fmla="*/ 0 w 80"/>
                <a:gd name="T39" fmla="*/ 40 h 80"/>
                <a:gd name="T40" fmla="*/ 2 w 80"/>
                <a:gd name="T41" fmla="*/ 48 h 80"/>
                <a:gd name="T42" fmla="*/ 4 w 80"/>
                <a:gd name="T43" fmla="*/ 54 h 80"/>
                <a:gd name="T44" fmla="*/ 8 w 80"/>
                <a:gd name="T45" fmla="*/ 62 h 80"/>
                <a:gd name="T46" fmla="*/ 12 w 80"/>
                <a:gd name="T47" fmla="*/ 68 h 80"/>
                <a:gd name="T48" fmla="*/ 18 w 80"/>
                <a:gd name="T49" fmla="*/ 72 h 80"/>
                <a:gd name="T50" fmla="*/ 26 w 80"/>
                <a:gd name="T51" fmla="*/ 76 h 80"/>
                <a:gd name="T52" fmla="*/ 32 w 80"/>
                <a:gd name="T53" fmla="*/ 78 h 80"/>
                <a:gd name="T54" fmla="*/ 40 w 80"/>
                <a:gd name="T55" fmla="*/ 80 h 80"/>
                <a:gd name="T56" fmla="*/ 40 w 80"/>
                <a:gd name="T57" fmla="*/ 80 h 80"/>
                <a:gd name="T58" fmla="*/ 48 w 80"/>
                <a:gd name="T59" fmla="*/ 78 h 80"/>
                <a:gd name="T60" fmla="*/ 56 w 80"/>
                <a:gd name="T61" fmla="*/ 76 h 80"/>
                <a:gd name="T62" fmla="*/ 64 w 80"/>
                <a:gd name="T63" fmla="*/ 72 h 80"/>
                <a:gd name="T64" fmla="*/ 70 w 80"/>
                <a:gd name="T65" fmla="*/ 68 h 80"/>
                <a:gd name="T66" fmla="*/ 74 w 80"/>
                <a:gd name="T67" fmla="*/ 62 h 80"/>
                <a:gd name="T68" fmla="*/ 78 w 80"/>
                <a:gd name="T69" fmla="*/ 54 h 80"/>
                <a:gd name="T70" fmla="*/ 80 w 80"/>
                <a:gd name="T71" fmla="*/ 48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32"/>
                  </a:lnTo>
                  <a:lnTo>
                    <a:pt x="78" y="24"/>
                  </a:lnTo>
                  <a:lnTo>
                    <a:pt x="74" y="16"/>
                  </a:lnTo>
                  <a:lnTo>
                    <a:pt x="70" y="10"/>
                  </a:lnTo>
                  <a:lnTo>
                    <a:pt x="64" y="6"/>
                  </a:lnTo>
                  <a:lnTo>
                    <a:pt x="56" y="2"/>
                  </a:lnTo>
                  <a:lnTo>
                    <a:pt x="48" y="0"/>
                  </a:lnTo>
                  <a:lnTo>
                    <a:pt x="40" y="0"/>
                  </a:lnTo>
                  <a:lnTo>
                    <a:pt x="40" y="0"/>
                  </a:lnTo>
                  <a:lnTo>
                    <a:pt x="32" y="0"/>
                  </a:lnTo>
                  <a:lnTo>
                    <a:pt x="26" y="2"/>
                  </a:lnTo>
                  <a:lnTo>
                    <a:pt x="18" y="6"/>
                  </a:lnTo>
                  <a:lnTo>
                    <a:pt x="12" y="10"/>
                  </a:lnTo>
                  <a:lnTo>
                    <a:pt x="8" y="16"/>
                  </a:lnTo>
                  <a:lnTo>
                    <a:pt x="4" y="24"/>
                  </a:lnTo>
                  <a:lnTo>
                    <a:pt x="2" y="32"/>
                  </a:lnTo>
                  <a:lnTo>
                    <a:pt x="0" y="40"/>
                  </a:lnTo>
                  <a:lnTo>
                    <a:pt x="0" y="40"/>
                  </a:lnTo>
                  <a:lnTo>
                    <a:pt x="2" y="48"/>
                  </a:lnTo>
                  <a:lnTo>
                    <a:pt x="4" y="54"/>
                  </a:lnTo>
                  <a:lnTo>
                    <a:pt x="8" y="62"/>
                  </a:lnTo>
                  <a:lnTo>
                    <a:pt x="12" y="68"/>
                  </a:lnTo>
                  <a:lnTo>
                    <a:pt x="18" y="72"/>
                  </a:lnTo>
                  <a:lnTo>
                    <a:pt x="26" y="76"/>
                  </a:lnTo>
                  <a:lnTo>
                    <a:pt x="32" y="78"/>
                  </a:lnTo>
                  <a:lnTo>
                    <a:pt x="40" y="80"/>
                  </a:lnTo>
                  <a:lnTo>
                    <a:pt x="40" y="80"/>
                  </a:lnTo>
                  <a:lnTo>
                    <a:pt x="48" y="78"/>
                  </a:lnTo>
                  <a:lnTo>
                    <a:pt x="56" y="76"/>
                  </a:lnTo>
                  <a:lnTo>
                    <a:pt x="64" y="72"/>
                  </a:lnTo>
                  <a:lnTo>
                    <a:pt x="70" y="68"/>
                  </a:lnTo>
                  <a:lnTo>
                    <a:pt x="74" y="62"/>
                  </a:lnTo>
                  <a:lnTo>
                    <a:pt x="78" y="54"/>
                  </a:lnTo>
                  <a:lnTo>
                    <a:pt x="80" y="48"/>
                  </a:lnTo>
                  <a:lnTo>
                    <a:pt x="80" y="40"/>
                  </a:lnTo>
                  <a:lnTo>
                    <a:pt x="80" y="40"/>
                  </a:lnTo>
                  <a:close/>
                </a:path>
              </a:pathLst>
            </a:custGeom>
            <a:solidFill>
              <a:srgbClr val="A1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0" name="Freeform 62"/>
            <p:cNvSpPr>
              <a:spLocks/>
            </p:cNvSpPr>
            <p:nvPr/>
          </p:nvSpPr>
          <p:spPr bwMode="auto">
            <a:xfrm>
              <a:off x="1798" y="1446"/>
              <a:ext cx="48" cy="48"/>
            </a:xfrm>
            <a:custGeom>
              <a:avLst/>
              <a:gdLst>
                <a:gd name="T0" fmla="*/ 48 w 48"/>
                <a:gd name="T1" fmla="*/ 24 h 48"/>
                <a:gd name="T2" fmla="*/ 48 w 48"/>
                <a:gd name="T3" fmla="*/ 24 h 48"/>
                <a:gd name="T4" fmla="*/ 46 w 48"/>
                <a:gd name="T5" fmla="*/ 14 h 48"/>
                <a:gd name="T6" fmla="*/ 42 w 48"/>
                <a:gd name="T7" fmla="*/ 6 h 48"/>
                <a:gd name="T8" fmla="*/ 34 w 48"/>
                <a:gd name="T9" fmla="*/ 2 h 48"/>
                <a:gd name="T10" fmla="*/ 24 w 48"/>
                <a:gd name="T11" fmla="*/ 0 h 48"/>
                <a:gd name="T12" fmla="*/ 24 w 48"/>
                <a:gd name="T13" fmla="*/ 0 h 48"/>
                <a:gd name="T14" fmla="*/ 16 w 48"/>
                <a:gd name="T15" fmla="*/ 2 h 48"/>
                <a:gd name="T16" fmla="*/ 8 w 48"/>
                <a:gd name="T17" fmla="*/ 6 h 48"/>
                <a:gd name="T18" fmla="*/ 2 w 48"/>
                <a:gd name="T19" fmla="*/ 14 h 48"/>
                <a:gd name="T20" fmla="*/ 0 w 48"/>
                <a:gd name="T21" fmla="*/ 24 h 48"/>
                <a:gd name="T22" fmla="*/ 0 w 48"/>
                <a:gd name="T23" fmla="*/ 24 h 48"/>
                <a:gd name="T24" fmla="*/ 2 w 48"/>
                <a:gd name="T25" fmla="*/ 32 h 48"/>
                <a:gd name="T26" fmla="*/ 8 w 48"/>
                <a:gd name="T27" fmla="*/ 40 h 48"/>
                <a:gd name="T28" fmla="*/ 16 w 48"/>
                <a:gd name="T29" fmla="*/ 46 h 48"/>
                <a:gd name="T30" fmla="*/ 24 w 48"/>
                <a:gd name="T31" fmla="*/ 48 h 48"/>
                <a:gd name="T32" fmla="*/ 24 w 48"/>
                <a:gd name="T33" fmla="*/ 48 h 48"/>
                <a:gd name="T34" fmla="*/ 34 w 48"/>
                <a:gd name="T35" fmla="*/ 46 h 48"/>
                <a:gd name="T36" fmla="*/ 42 w 48"/>
                <a:gd name="T37" fmla="*/ 40 h 48"/>
                <a:gd name="T38" fmla="*/ 46 w 48"/>
                <a:gd name="T39" fmla="*/ 32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2" y="6"/>
                  </a:lnTo>
                  <a:lnTo>
                    <a:pt x="34" y="2"/>
                  </a:lnTo>
                  <a:lnTo>
                    <a:pt x="24" y="0"/>
                  </a:lnTo>
                  <a:lnTo>
                    <a:pt x="24" y="0"/>
                  </a:lnTo>
                  <a:lnTo>
                    <a:pt x="16" y="2"/>
                  </a:lnTo>
                  <a:lnTo>
                    <a:pt x="8" y="6"/>
                  </a:lnTo>
                  <a:lnTo>
                    <a:pt x="2" y="14"/>
                  </a:lnTo>
                  <a:lnTo>
                    <a:pt x="0" y="24"/>
                  </a:lnTo>
                  <a:lnTo>
                    <a:pt x="0" y="24"/>
                  </a:lnTo>
                  <a:lnTo>
                    <a:pt x="2" y="32"/>
                  </a:lnTo>
                  <a:lnTo>
                    <a:pt x="8" y="40"/>
                  </a:lnTo>
                  <a:lnTo>
                    <a:pt x="16" y="46"/>
                  </a:lnTo>
                  <a:lnTo>
                    <a:pt x="24" y="48"/>
                  </a:lnTo>
                  <a:lnTo>
                    <a:pt x="24" y="48"/>
                  </a:lnTo>
                  <a:lnTo>
                    <a:pt x="34" y="46"/>
                  </a:lnTo>
                  <a:lnTo>
                    <a:pt x="42" y="40"/>
                  </a:lnTo>
                  <a:lnTo>
                    <a:pt x="46" y="32"/>
                  </a:lnTo>
                  <a:lnTo>
                    <a:pt x="48" y="24"/>
                  </a:lnTo>
                  <a:lnTo>
                    <a:pt x="48" y="2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1" name="Freeform 63"/>
            <p:cNvSpPr>
              <a:spLocks/>
            </p:cNvSpPr>
            <p:nvPr/>
          </p:nvSpPr>
          <p:spPr bwMode="auto">
            <a:xfrm>
              <a:off x="1080" y="1384"/>
              <a:ext cx="40" cy="26"/>
            </a:xfrm>
            <a:custGeom>
              <a:avLst/>
              <a:gdLst>
                <a:gd name="T0" fmla="*/ 36 w 40"/>
                <a:gd name="T1" fmla="*/ 0 h 26"/>
                <a:gd name="T2" fmla="*/ 36 w 40"/>
                <a:gd name="T3" fmla="*/ 0 h 26"/>
                <a:gd name="T4" fmla="*/ 0 w 40"/>
                <a:gd name="T5" fmla="*/ 0 h 26"/>
                <a:gd name="T6" fmla="*/ 0 w 40"/>
                <a:gd name="T7" fmla="*/ 26 h 26"/>
                <a:gd name="T8" fmla="*/ 0 w 40"/>
                <a:gd name="T9" fmla="*/ 26 h 26"/>
                <a:gd name="T10" fmla="*/ 20 w 40"/>
                <a:gd name="T11" fmla="*/ 24 h 26"/>
                <a:gd name="T12" fmla="*/ 26 w 40"/>
                <a:gd name="T13" fmla="*/ 22 h 26"/>
                <a:gd name="T14" fmla="*/ 30 w 40"/>
                <a:gd name="T15" fmla="*/ 18 h 26"/>
                <a:gd name="T16" fmla="*/ 30 w 40"/>
                <a:gd name="T17" fmla="*/ 18 h 26"/>
                <a:gd name="T18" fmla="*/ 36 w 40"/>
                <a:gd name="T19" fmla="*/ 12 h 26"/>
                <a:gd name="T20" fmla="*/ 40 w 40"/>
                <a:gd name="T21" fmla="*/ 6 h 26"/>
                <a:gd name="T22" fmla="*/ 40 w 40"/>
                <a:gd name="T23" fmla="*/ 2 h 26"/>
                <a:gd name="T24" fmla="*/ 40 w 40"/>
                <a:gd name="T25" fmla="*/ 0 h 26"/>
                <a:gd name="T26" fmla="*/ 36 w 40"/>
                <a:gd name="T27" fmla="*/ 0 h 26"/>
                <a:gd name="T28" fmla="*/ 36 w 40"/>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6">
                  <a:moveTo>
                    <a:pt x="36" y="0"/>
                  </a:moveTo>
                  <a:lnTo>
                    <a:pt x="36" y="0"/>
                  </a:lnTo>
                  <a:lnTo>
                    <a:pt x="0" y="0"/>
                  </a:lnTo>
                  <a:lnTo>
                    <a:pt x="0" y="26"/>
                  </a:lnTo>
                  <a:lnTo>
                    <a:pt x="0" y="26"/>
                  </a:lnTo>
                  <a:lnTo>
                    <a:pt x="20" y="24"/>
                  </a:lnTo>
                  <a:lnTo>
                    <a:pt x="26" y="22"/>
                  </a:lnTo>
                  <a:lnTo>
                    <a:pt x="30" y="18"/>
                  </a:lnTo>
                  <a:lnTo>
                    <a:pt x="30" y="18"/>
                  </a:lnTo>
                  <a:lnTo>
                    <a:pt x="36" y="12"/>
                  </a:lnTo>
                  <a:lnTo>
                    <a:pt x="40" y="6"/>
                  </a:lnTo>
                  <a:lnTo>
                    <a:pt x="40" y="2"/>
                  </a:lnTo>
                  <a:lnTo>
                    <a:pt x="40" y="0"/>
                  </a:lnTo>
                  <a:lnTo>
                    <a:pt x="36" y="0"/>
                  </a:lnTo>
                  <a:lnTo>
                    <a:pt x="36" y="0"/>
                  </a:lnTo>
                  <a:close/>
                </a:path>
              </a:pathLst>
            </a:custGeom>
            <a:solidFill>
              <a:srgbClr val="F7F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2" name="Freeform 64"/>
            <p:cNvSpPr>
              <a:spLocks/>
            </p:cNvSpPr>
            <p:nvPr/>
          </p:nvSpPr>
          <p:spPr bwMode="auto">
            <a:xfrm>
              <a:off x="1248" y="1178"/>
              <a:ext cx="180" cy="96"/>
            </a:xfrm>
            <a:custGeom>
              <a:avLst/>
              <a:gdLst>
                <a:gd name="T0" fmla="*/ 180 w 180"/>
                <a:gd name="T1" fmla="*/ 94 h 96"/>
                <a:gd name="T2" fmla="*/ 180 w 180"/>
                <a:gd name="T3" fmla="*/ 8 h 96"/>
                <a:gd name="T4" fmla="*/ 180 w 180"/>
                <a:gd name="T5" fmla="*/ 8 h 96"/>
                <a:gd name="T6" fmla="*/ 178 w 180"/>
                <a:gd name="T7" fmla="*/ 2 h 96"/>
                <a:gd name="T8" fmla="*/ 172 w 180"/>
                <a:gd name="T9" fmla="*/ 0 h 96"/>
                <a:gd name="T10" fmla="*/ 58 w 180"/>
                <a:gd name="T11" fmla="*/ 0 h 96"/>
                <a:gd name="T12" fmla="*/ 58 w 180"/>
                <a:gd name="T13" fmla="*/ 0 h 96"/>
                <a:gd name="T14" fmla="*/ 54 w 180"/>
                <a:gd name="T15" fmla="*/ 4 h 96"/>
                <a:gd name="T16" fmla="*/ 46 w 180"/>
                <a:gd name="T17" fmla="*/ 16 h 96"/>
                <a:gd name="T18" fmla="*/ 26 w 180"/>
                <a:gd name="T19" fmla="*/ 48 h 96"/>
                <a:gd name="T20" fmla="*/ 0 w 180"/>
                <a:gd name="T21" fmla="*/ 96 h 96"/>
                <a:gd name="T22" fmla="*/ 180 w 180"/>
                <a:gd name="T2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96">
                  <a:moveTo>
                    <a:pt x="180" y="94"/>
                  </a:moveTo>
                  <a:lnTo>
                    <a:pt x="180" y="8"/>
                  </a:lnTo>
                  <a:lnTo>
                    <a:pt x="180" y="8"/>
                  </a:lnTo>
                  <a:lnTo>
                    <a:pt x="178" y="2"/>
                  </a:lnTo>
                  <a:lnTo>
                    <a:pt x="172" y="0"/>
                  </a:lnTo>
                  <a:lnTo>
                    <a:pt x="58" y="0"/>
                  </a:lnTo>
                  <a:lnTo>
                    <a:pt x="58" y="0"/>
                  </a:lnTo>
                  <a:lnTo>
                    <a:pt x="54" y="4"/>
                  </a:lnTo>
                  <a:lnTo>
                    <a:pt x="46" y="16"/>
                  </a:lnTo>
                  <a:lnTo>
                    <a:pt x="26" y="48"/>
                  </a:lnTo>
                  <a:lnTo>
                    <a:pt x="0" y="96"/>
                  </a:lnTo>
                  <a:lnTo>
                    <a:pt x="180"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3" name="Freeform 65"/>
            <p:cNvSpPr>
              <a:spLocks/>
            </p:cNvSpPr>
            <p:nvPr/>
          </p:nvSpPr>
          <p:spPr bwMode="auto">
            <a:xfrm>
              <a:off x="1374" y="1284"/>
              <a:ext cx="40" cy="10"/>
            </a:xfrm>
            <a:custGeom>
              <a:avLst/>
              <a:gdLst>
                <a:gd name="T0" fmla="*/ 40 w 40"/>
                <a:gd name="T1" fmla="*/ 6 h 10"/>
                <a:gd name="T2" fmla="*/ 40 w 40"/>
                <a:gd name="T3" fmla="*/ 6 h 10"/>
                <a:gd name="T4" fmla="*/ 40 w 40"/>
                <a:gd name="T5" fmla="*/ 2 h 10"/>
                <a:gd name="T6" fmla="*/ 36 w 40"/>
                <a:gd name="T7" fmla="*/ 0 h 10"/>
                <a:gd name="T8" fmla="*/ 4 w 40"/>
                <a:gd name="T9" fmla="*/ 0 h 10"/>
                <a:gd name="T10" fmla="*/ 4 w 40"/>
                <a:gd name="T11" fmla="*/ 0 h 10"/>
                <a:gd name="T12" fmla="*/ 0 w 40"/>
                <a:gd name="T13" fmla="*/ 2 h 10"/>
                <a:gd name="T14" fmla="*/ 0 w 40"/>
                <a:gd name="T15" fmla="*/ 6 h 10"/>
                <a:gd name="T16" fmla="*/ 0 w 40"/>
                <a:gd name="T17" fmla="*/ 6 h 10"/>
                <a:gd name="T18" fmla="*/ 0 w 40"/>
                <a:gd name="T19" fmla="*/ 6 h 10"/>
                <a:gd name="T20" fmla="*/ 0 w 40"/>
                <a:gd name="T21" fmla="*/ 8 h 10"/>
                <a:gd name="T22" fmla="*/ 4 w 40"/>
                <a:gd name="T23" fmla="*/ 10 h 10"/>
                <a:gd name="T24" fmla="*/ 36 w 40"/>
                <a:gd name="T25" fmla="*/ 10 h 10"/>
                <a:gd name="T26" fmla="*/ 36 w 40"/>
                <a:gd name="T27" fmla="*/ 10 h 10"/>
                <a:gd name="T28" fmla="*/ 40 w 40"/>
                <a:gd name="T29" fmla="*/ 8 h 10"/>
                <a:gd name="T30" fmla="*/ 40 w 40"/>
                <a:gd name="T31" fmla="*/ 6 h 10"/>
                <a:gd name="T32" fmla="*/ 40 w 40"/>
                <a:gd name="T3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10">
                  <a:moveTo>
                    <a:pt x="40" y="6"/>
                  </a:moveTo>
                  <a:lnTo>
                    <a:pt x="40" y="6"/>
                  </a:lnTo>
                  <a:lnTo>
                    <a:pt x="40" y="2"/>
                  </a:lnTo>
                  <a:lnTo>
                    <a:pt x="36" y="0"/>
                  </a:lnTo>
                  <a:lnTo>
                    <a:pt x="4" y="0"/>
                  </a:lnTo>
                  <a:lnTo>
                    <a:pt x="4" y="0"/>
                  </a:lnTo>
                  <a:lnTo>
                    <a:pt x="0" y="2"/>
                  </a:lnTo>
                  <a:lnTo>
                    <a:pt x="0" y="6"/>
                  </a:lnTo>
                  <a:lnTo>
                    <a:pt x="0" y="6"/>
                  </a:lnTo>
                  <a:lnTo>
                    <a:pt x="0" y="6"/>
                  </a:lnTo>
                  <a:lnTo>
                    <a:pt x="0" y="8"/>
                  </a:lnTo>
                  <a:lnTo>
                    <a:pt x="4" y="10"/>
                  </a:lnTo>
                  <a:lnTo>
                    <a:pt x="36" y="10"/>
                  </a:lnTo>
                  <a:lnTo>
                    <a:pt x="36" y="10"/>
                  </a:lnTo>
                  <a:lnTo>
                    <a:pt x="40" y="8"/>
                  </a:lnTo>
                  <a:lnTo>
                    <a:pt x="40" y="6"/>
                  </a:lnTo>
                  <a:lnTo>
                    <a:pt x="40" y="6"/>
                  </a:lnTo>
                  <a:close/>
                </a:path>
              </a:pathLst>
            </a:custGeom>
            <a:solidFill>
              <a:srgbClr val="B3B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4" name="Freeform 66"/>
            <p:cNvSpPr>
              <a:spLocks/>
            </p:cNvSpPr>
            <p:nvPr/>
          </p:nvSpPr>
          <p:spPr bwMode="auto">
            <a:xfrm>
              <a:off x="1156" y="1390"/>
              <a:ext cx="158" cy="158"/>
            </a:xfrm>
            <a:custGeom>
              <a:avLst/>
              <a:gdLst>
                <a:gd name="T0" fmla="*/ 158 w 158"/>
                <a:gd name="T1" fmla="*/ 80 h 158"/>
                <a:gd name="T2" fmla="*/ 158 w 158"/>
                <a:gd name="T3" fmla="*/ 80 h 158"/>
                <a:gd name="T4" fmla="*/ 156 w 158"/>
                <a:gd name="T5" fmla="*/ 64 h 158"/>
                <a:gd name="T6" fmla="*/ 152 w 158"/>
                <a:gd name="T7" fmla="*/ 48 h 158"/>
                <a:gd name="T8" fmla="*/ 144 w 158"/>
                <a:gd name="T9" fmla="*/ 36 h 158"/>
                <a:gd name="T10" fmla="*/ 134 w 158"/>
                <a:gd name="T11" fmla="*/ 24 h 158"/>
                <a:gd name="T12" fmla="*/ 122 w 158"/>
                <a:gd name="T13" fmla="*/ 14 h 158"/>
                <a:gd name="T14" fmla="*/ 110 w 158"/>
                <a:gd name="T15" fmla="*/ 6 h 158"/>
                <a:gd name="T16" fmla="*/ 94 w 158"/>
                <a:gd name="T17" fmla="*/ 2 h 158"/>
                <a:gd name="T18" fmla="*/ 78 w 158"/>
                <a:gd name="T19" fmla="*/ 0 h 158"/>
                <a:gd name="T20" fmla="*/ 78 w 158"/>
                <a:gd name="T21" fmla="*/ 0 h 158"/>
                <a:gd name="T22" fmla="*/ 62 w 158"/>
                <a:gd name="T23" fmla="*/ 2 h 158"/>
                <a:gd name="T24" fmla="*/ 48 w 158"/>
                <a:gd name="T25" fmla="*/ 6 h 158"/>
                <a:gd name="T26" fmla="*/ 34 w 158"/>
                <a:gd name="T27" fmla="*/ 14 h 158"/>
                <a:gd name="T28" fmla="*/ 24 w 158"/>
                <a:gd name="T29" fmla="*/ 24 h 158"/>
                <a:gd name="T30" fmla="*/ 14 w 158"/>
                <a:gd name="T31" fmla="*/ 36 h 158"/>
                <a:gd name="T32" fmla="*/ 6 w 158"/>
                <a:gd name="T33" fmla="*/ 48 h 158"/>
                <a:gd name="T34" fmla="*/ 2 w 158"/>
                <a:gd name="T35" fmla="*/ 64 h 158"/>
                <a:gd name="T36" fmla="*/ 0 w 158"/>
                <a:gd name="T37" fmla="*/ 80 h 158"/>
                <a:gd name="T38" fmla="*/ 0 w 158"/>
                <a:gd name="T39" fmla="*/ 80 h 158"/>
                <a:gd name="T40" fmla="*/ 2 w 158"/>
                <a:gd name="T41" fmla="*/ 96 h 158"/>
                <a:gd name="T42" fmla="*/ 6 w 158"/>
                <a:gd name="T43" fmla="*/ 110 h 158"/>
                <a:gd name="T44" fmla="*/ 14 w 158"/>
                <a:gd name="T45" fmla="*/ 124 h 158"/>
                <a:gd name="T46" fmla="*/ 24 w 158"/>
                <a:gd name="T47" fmla="*/ 134 h 158"/>
                <a:gd name="T48" fmla="*/ 34 w 158"/>
                <a:gd name="T49" fmla="*/ 144 h 158"/>
                <a:gd name="T50" fmla="*/ 48 w 158"/>
                <a:gd name="T51" fmla="*/ 152 h 158"/>
                <a:gd name="T52" fmla="*/ 62 w 158"/>
                <a:gd name="T53" fmla="*/ 156 h 158"/>
                <a:gd name="T54" fmla="*/ 78 w 158"/>
                <a:gd name="T55" fmla="*/ 158 h 158"/>
                <a:gd name="T56" fmla="*/ 78 w 158"/>
                <a:gd name="T57" fmla="*/ 158 h 158"/>
                <a:gd name="T58" fmla="*/ 94 w 158"/>
                <a:gd name="T59" fmla="*/ 156 h 158"/>
                <a:gd name="T60" fmla="*/ 110 w 158"/>
                <a:gd name="T61" fmla="*/ 152 h 158"/>
                <a:gd name="T62" fmla="*/ 122 w 158"/>
                <a:gd name="T63" fmla="*/ 144 h 158"/>
                <a:gd name="T64" fmla="*/ 134 w 158"/>
                <a:gd name="T65" fmla="*/ 134 h 158"/>
                <a:gd name="T66" fmla="*/ 144 w 158"/>
                <a:gd name="T67" fmla="*/ 124 h 158"/>
                <a:gd name="T68" fmla="*/ 152 w 158"/>
                <a:gd name="T69" fmla="*/ 110 h 158"/>
                <a:gd name="T70" fmla="*/ 156 w 158"/>
                <a:gd name="T71" fmla="*/ 96 h 158"/>
                <a:gd name="T72" fmla="*/ 158 w 158"/>
                <a:gd name="T73" fmla="*/ 80 h 158"/>
                <a:gd name="T74" fmla="*/ 158 w 158"/>
                <a:gd name="T75" fmla="*/ 8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8">
                  <a:moveTo>
                    <a:pt x="158" y="80"/>
                  </a:moveTo>
                  <a:lnTo>
                    <a:pt x="158" y="80"/>
                  </a:lnTo>
                  <a:lnTo>
                    <a:pt x="156" y="64"/>
                  </a:lnTo>
                  <a:lnTo>
                    <a:pt x="152" y="48"/>
                  </a:lnTo>
                  <a:lnTo>
                    <a:pt x="144" y="36"/>
                  </a:lnTo>
                  <a:lnTo>
                    <a:pt x="134" y="24"/>
                  </a:lnTo>
                  <a:lnTo>
                    <a:pt x="122" y="14"/>
                  </a:lnTo>
                  <a:lnTo>
                    <a:pt x="110" y="6"/>
                  </a:lnTo>
                  <a:lnTo>
                    <a:pt x="94" y="2"/>
                  </a:lnTo>
                  <a:lnTo>
                    <a:pt x="78" y="0"/>
                  </a:lnTo>
                  <a:lnTo>
                    <a:pt x="78" y="0"/>
                  </a:lnTo>
                  <a:lnTo>
                    <a:pt x="62" y="2"/>
                  </a:lnTo>
                  <a:lnTo>
                    <a:pt x="48" y="6"/>
                  </a:lnTo>
                  <a:lnTo>
                    <a:pt x="34" y="14"/>
                  </a:lnTo>
                  <a:lnTo>
                    <a:pt x="24" y="24"/>
                  </a:lnTo>
                  <a:lnTo>
                    <a:pt x="14" y="36"/>
                  </a:lnTo>
                  <a:lnTo>
                    <a:pt x="6" y="48"/>
                  </a:lnTo>
                  <a:lnTo>
                    <a:pt x="2" y="64"/>
                  </a:lnTo>
                  <a:lnTo>
                    <a:pt x="0" y="80"/>
                  </a:lnTo>
                  <a:lnTo>
                    <a:pt x="0" y="80"/>
                  </a:lnTo>
                  <a:lnTo>
                    <a:pt x="2" y="96"/>
                  </a:lnTo>
                  <a:lnTo>
                    <a:pt x="6" y="110"/>
                  </a:lnTo>
                  <a:lnTo>
                    <a:pt x="14" y="124"/>
                  </a:lnTo>
                  <a:lnTo>
                    <a:pt x="24" y="134"/>
                  </a:lnTo>
                  <a:lnTo>
                    <a:pt x="34" y="144"/>
                  </a:lnTo>
                  <a:lnTo>
                    <a:pt x="48" y="152"/>
                  </a:lnTo>
                  <a:lnTo>
                    <a:pt x="62" y="156"/>
                  </a:lnTo>
                  <a:lnTo>
                    <a:pt x="78" y="158"/>
                  </a:lnTo>
                  <a:lnTo>
                    <a:pt x="78" y="158"/>
                  </a:lnTo>
                  <a:lnTo>
                    <a:pt x="94" y="156"/>
                  </a:lnTo>
                  <a:lnTo>
                    <a:pt x="110" y="152"/>
                  </a:lnTo>
                  <a:lnTo>
                    <a:pt x="122" y="144"/>
                  </a:lnTo>
                  <a:lnTo>
                    <a:pt x="134" y="134"/>
                  </a:lnTo>
                  <a:lnTo>
                    <a:pt x="144" y="124"/>
                  </a:lnTo>
                  <a:lnTo>
                    <a:pt x="152" y="110"/>
                  </a:lnTo>
                  <a:lnTo>
                    <a:pt x="156" y="96"/>
                  </a:lnTo>
                  <a:lnTo>
                    <a:pt x="158" y="80"/>
                  </a:lnTo>
                  <a:lnTo>
                    <a:pt x="158"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5" name="Freeform 67"/>
            <p:cNvSpPr>
              <a:spLocks/>
            </p:cNvSpPr>
            <p:nvPr/>
          </p:nvSpPr>
          <p:spPr bwMode="auto">
            <a:xfrm>
              <a:off x="1194" y="1430"/>
              <a:ext cx="80" cy="80"/>
            </a:xfrm>
            <a:custGeom>
              <a:avLst/>
              <a:gdLst>
                <a:gd name="T0" fmla="*/ 80 w 80"/>
                <a:gd name="T1" fmla="*/ 40 h 80"/>
                <a:gd name="T2" fmla="*/ 80 w 80"/>
                <a:gd name="T3" fmla="*/ 40 h 80"/>
                <a:gd name="T4" fmla="*/ 80 w 80"/>
                <a:gd name="T5" fmla="*/ 32 h 80"/>
                <a:gd name="T6" fmla="*/ 78 w 80"/>
                <a:gd name="T7" fmla="*/ 24 h 80"/>
                <a:gd name="T8" fmla="*/ 74 w 80"/>
                <a:gd name="T9" fmla="*/ 16 h 80"/>
                <a:gd name="T10" fmla="*/ 70 w 80"/>
                <a:gd name="T11" fmla="*/ 10 h 80"/>
                <a:gd name="T12" fmla="*/ 64 w 80"/>
                <a:gd name="T13" fmla="*/ 6 h 80"/>
                <a:gd name="T14" fmla="*/ 56 w 80"/>
                <a:gd name="T15" fmla="*/ 2 h 80"/>
                <a:gd name="T16" fmla="*/ 48 w 80"/>
                <a:gd name="T17" fmla="*/ 0 h 80"/>
                <a:gd name="T18" fmla="*/ 40 w 80"/>
                <a:gd name="T19" fmla="*/ 0 h 80"/>
                <a:gd name="T20" fmla="*/ 40 w 80"/>
                <a:gd name="T21" fmla="*/ 0 h 80"/>
                <a:gd name="T22" fmla="*/ 32 w 80"/>
                <a:gd name="T23" fmla="*/ 0 h 80"/>
                <a:gd name="T24" fmla="*/ 26 w 80"/>
                <a:gd name="T25" fmla="*/ 2 h 80"/>
                <a:gd name="T26" fmla="*/ 18 w 80"/>
                <a:gd name="T27" fmla="*/ 6 h 80"/>
                <a:gd name="T28" fmla="*/ 12 w 80"/>
                <a:gd name="T29" fmla="*/ 10 h 80"/>
                <a:gd name="T30" fmla="*/ 8 w 80"/>
                <a:gd name="T31" fmla="*/ 16 h 80"/>
                <a:gd name="T32" fmla="*/ 4 w 80"/>
                <a:gd name="T33" fmla="*/ 24 h 80"/>
                <a:gd name="T34" fmla="*/ 2 w 80"/>
                <a:gd name="T35" fmla="*/ 32 h 80"/>
                <a:gd name="T36" fmla="*/ 0 w 80"/>
                <a:gd name="T37" fmla="*/ 40 h 80"/>
                <a:gd name="T38" fmla="*/ 0 w 80"/>
                <a:gd name="T39" fmla="*/ 40 h 80"/>
                <a:gd name="T40" fmla="*/ 2 w 80"/>
                <a:gd name="T41" fmla="*/ 48 h 80"/>
                <a:gd name="T42" fmla="*/ 4 w 80"/>
                <a:gd name="T43" fmla="*/ 54 h 80"/>
                <a:gd name="T44" fmla="*/ 8 w 80"/>
                <a:gd name="T45" fmla="*/ 62 h 80"/>
                <a:gd name="T46" fmla="*/ 12 w 80"/>
                <a:gd name="T47" fmla="*/ 68 h 80"/>
                <a:gd name="T48" fmla="*/ 18 w 80"/>
                <a:gd name="T49" fmla="*/ 72 h 80"/>
                <a:gd name="T50" fmla="*/ 26 w 80"/>
                <a:gd name="T51" fmla="*/ 76 h 80"/>
                <a:gd name="T52" fmla="*/ 32 w 80"/>
                <a:gd name="T53" fmla="*/ 78 h 80"/>
                <a:gd name="T54" fmla="*/ 40 w 80"/>
                <a:gd name="T55" fmla="*/ 80 h 80"/>
                <a:gd name="T56" fmla="*/ 40 w 80"/>
                <a:gd name="T57" fmla="*/ 80 h 80"/>
                <a:gd name="T58" fmla="*/ 48 w 80"/>
                <a:gd name="T59" fmla="*/ 78 h 80"/>
                <a:gd name="T60" fmla="*/ 56 w 80"/>
                <a:gd name="T61" fmla="*/ 76 h 80"/>
                <a:gd name="T62" fmla="*/ 64 w 80"/>
                <a:gd name="T63" fmla="*/ 72 h 80"/>
                <a:gd name="T64" fmla="*/ 70 w 80"/>
                <a:gd name="T65" fmla="*/ 68 h 80"/>
                <a:gd name="T66" fmla="*/ 74 w 80"/>
                <a:gd name="T67" fmla="*/ 62 h 80"/>
                <a:gd name="T68" fmla="*/ 78 w 80"/>
                <a:gd name="T69" fmla="*/ 54 h 80"/>
                <a:gd name="T70" fmla="*/ 80 w 80"/>
                <a:gd name="T71" fmla="*/ 48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32"/>
                  </a:lnTo>
                  <a:lnTo>
                    <a:pt x="78" y="24"/>
                  </a:lnTo>
                  <a:lnTo>
                    <a:pt x="74" y="16"/>
                  </a:lnTo>
                  <a:lnTo>
                    <a:pt x="70" y="10"/>
                  </a:lnTo>
                  <a:lnTo>
                    <a:pt x="64" y="6"/>
                  </a:lnTo>
                  <a:lnTo>
                    <a:pt x="56" y="2"/>
                  </a:lnTo>
                  <a:lnTo>
                    <a:pt x="48" y="0"/>
                  </a:lnTo>
                  <a:lnTo>
                    <a:pt x="40" y="0"/>
                  </a:lnTo>
                  <a:lnTo>
                    <a:pt x="40" y="0"/>
                  </a:lnTo>
                  <a:lnTo>
                    <a:pt x="32" y="0"/>
                  </a:lnTo>
                  <a:lnTo>
                    <a:pt x="26" y="2"/>
                  </a:lnTo>
                  <a:lnTo>
                    <a:pt x="18" y="6"/>
                  </a:lnTo>
                  <a:lnTo>
                    <a:pt x="12" y="10"/>
                  </a:lnTo>
                  <a:lnTo>
                    <a:pt x="8" y="16"/>
                  </a:lnTo>
                  <a:lnTo>
                    <a:pt x="4" y="24"/>
                  </a:lnTo>
                  <a:lnTo>
                    <a:pt x="2" y="32"/>
                  </a:lnTo>
                  <a:lnTo>
                    <a:pt x="0" y="40"/>
                  </a:lnTo>
                  <a:lnTo>
                    <a:pt x="0" y="40"/>
                  </a:lnTo>
                  <a:lnTo>
                    <a:pt x="2" y="48"/>
                  </a:lnTo>
                  <a:lnTo>
                    <a:pt x="4" y="54"/>
                  </a:lnTo>
                  <a:lnTo>
                    <a:pt x="8" y="62"/>
                  </a:lnTo>
                  <a:lnTo>
                    <a:pt x="12" y="68"/>
                  </a:lnTo>
                  <a:lnTo>
                    <a:pt x="18" y="72"/>
                  </a:lnTo>
                  <a:lnTo>
                    <a:pt x="26" y="76"/>
                  </a:lnTo>
                  <a:lnTo>
                    <a:pt x="32" y="78"/>
                  </a:lnTo>
                  <a:lnTo>
                    <a:pt x="40" y="80"/>
                  </a:lnTo>
                  <a:lnTo>
                    <a:pt x="40" y="80"/>
                  </a:lnTo>
                  <a:lnTo>
                    <a:pt x="48" y="78"/>
                  </a:lnTo>
                  <a:lnTo>
                    <a:pt x="56" y="76"/>
                  </a:lnTo>
                  <a:lnTo>
                    <a:pt x="64" y="72"/>
                  </a:lnTo>
                  <a:lnTo>
                    <a:pt x="70" y="68"/>
                  </a:lnTo>
                  <a:lnTo>
                    <a:pt x="74" y="62"/>
                  </a:lnTo>
                  <a:lnTo>
                    <a:pt x="78" y="54"/>
                  </a:lnTo>
                  <a:lnTo>
                    <a:pt x="80" y="48"/>
                  </a:lnTo>
                  <a:lnTo>
                    <a:pt x="80" y="40"/>
                  </a:lnTo>
                  <a:lnTo>
                    <a:pt x="80" y="40"/>
                  </a:lnTo>
                  <a:close/>
                </a:path>
              </a:pathLst>
            </a:custGeom>
            <a:solidFill>
              <a:srgbClr val="A1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6" name="Freeform 68"/>
            <p:cNvSpPr>
              <a:spLocks/>
            </p:cNvSpPr>
            <p:nvPr/>
          </p:nvSpPr>
          <p:spPr bwMode="auto">
            <a:xfrm>
              <a:off x="1210" y="1446"/>
              <a:ext cx="48" cy="48"/>
            </a:xfrm>
            <a:custGeom>
              <a:avLst/>
              <a:gdLst>
                <a:gd name="T0" fmla="*/ 48 w 48"/>
                <a:gd name="T1" fmla="*/ 24 h 48"/>
                <a:gd name="T2" fmla="*/ 48 w 48"/>
                <a:gd name="T3" fmla="*/ 24 h 48"/>
                <a:gd name="T4" fmla="*/ 46 w 48"/>
                <a:gd name="T5" fmla="*/ 14 h 48"/>
                <a:gd name="T6" fmla="*/ 42 w 48"/>
                <a:gd name="T7" fmla="*/ 6 h 48"/>
                <a:gd name="T8" fmla="*/ 34 w 48"/>
                <a:gd name="T9" fmla="*/ 2 h 48"/>
                <a:gd name="T10" fmla="*/ 24 w 48"/>
                <a:gd name="T11" fmla="*/ 0 h 48"/>
                <a:gd name="T12" fmla="*/ 24 w 48"/>
                <a:gd name="T13" fmla="*/ 0 h 48"/>
                <a:gd name="T14" fmla="*/ 16 w 48"/>
                <a:gd name="T15" fmla="*/ 2 h 48"/>
                <a:gd name="T16" fmla="*/ 8 w 48"/>
                <a:gd name="T17" fmla="*/ 6 h 48"/>
                <a:gd name="T18" fmla="*/ 2 w 48"/>
                <a:gd name="T19" fmla="*/ 14 h 48"/>
                <a:gd name="T20" fmla="*/ 0 w 48"/>
                <a:gd name="T21" fmla="*/ 24 h 48"/>
                <a:gd name="T22" fmla="*/ 0 w 48"/>
                <a:gd name="T23" fmla="*/ 24 h 48"/>
                <a:gd name="T24" fmla="*/ 2 w 48"/>
                <a:gd name="T25" fmla="*/ 32 h 48"/>
                <a:gd name="T26" fmla="*/ 8 w 48"/>
                <a:gd name="T27" fmla="*/ 40 h 48"/>
                <a:gd name="T28" fmla="*/ 16 w 48"/>
                <a:gd name="T29" fmla="*/ 46 h 48"/>
                <a:gd name="T30" fmla="*/ 24 w 48"/>
                <a:gd name="T31" fmla="*/ 48 h 48"/>
                <a:gd name="T32" fmla="*/ 24 w 48"/>
                <a:gd name="T33" fmla="*/ 48 h 48"/>
                <a:gd name="T34" fmla="*/ 34 w 48"/>
                <a:gd name="T35" fmla="*/ 46 h 48"/>
                <a:gd name="T36" fmla="*/ 42 w 48"/>
                <a:gd name="T37" fmla="*/ 40 h 48"/>
                <a:gd name="T38" fmla="*/ 46 w 48"/>
                <a:gd name="T39" fmla="*/ 32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2" y="6"/>
                  </a:lnTo>
                  <a:lnTo>
                    <a:pt x="34" y="2"/>
                  </a:lnTo>
                  <a:lnTo>
                    <a:pt x="24" y="0"/>
                  </a:lnTo>
                  <a:lnTo>
                    <a:pt x="24" y="0"/>
                  </a:lnTo>
                  <a:lnTo>
                    <a:pt x="16" y="2"/>
                  </a:lnTo>
                  <a:lnTo>
                    <a:pt x="8" y="6"/>
                  </a:lnTo>
                  <a:lnTo>
                    <a:pt x="2" y="14"/>
                  </a:lnTo>
                  <a:lnTo>
                    <a:pt x="0" y="24"/>
                  </a:lnTo>
                  <a:lnTo>
                    <a:pt x="0" y="24"/>
                  </a:lnTo>
                  <a:lnTo>
                    <a:pt x="2" y="32"/>
                  </a:lnTo>
                  <a:lnTo>
                    <a:pt x="8" y="40"/>
                  </a:lnTo>
                  <a:lnTo>
                    <a:pt x="16" y="46"/>
                  </a:lnTo>
                  <a:lnTo>
                    <a:pt x="24" y="48"/>
                  </a:lnTo>
                  <a:lnTo>
                    <a:pt x="24" y="48"/>
                  </a:lnTo>
                  <a:lnTo>
                    <a:pt x="34" y="46"/>
                  </a:lnTo>
                  <a:lnTo>
                    <a:pt x="42" y="40"/>
                  </a:lnTo>
                  <a:lnTo>
                    <a:pt x="46" y="32"/>
                  </a:lnTo>
                  <a:lnTo>
                    <a:pt x="48" y="24"/>
                  </a:lnTo>
                  <a:lnTo>
                    <a:pt x="48" y="2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7" name="Freeform 69"/>
            <p:cNvSpPr>
              <a:spLocks/>
            </p:cNvSpPr>
            <p:nvPr/>
          </p:nvSpPr>
          <p:spPr bwMode="auto">
            <a:xfrm>
              <a:off x="1064" y="1468"/>
              <a:ext cx="86" cy="36"/>
            </a:xfrm>
            <a:custGeom>
              <a:avLst/>
              <a:gdLst>
                <a:gd name="T0" fmla="*/ 86 w 86"/>
                <a:gd name="T1" fmla="*/ 10 h 36"/>
                <a:gd name="T2" fmla="*/ 86 w 86"/>
                <a:gd name="T3" fmla="*/ 10 h 36"/>
                <a:gd name="T4" fmla="*/ 86 w 86"/>
                <a:gd name="T5" fmla="*/ 6 h 36"/>
                <a:gd name="T6" fmla="*/ 84 w 86"/>
                <a:gd name="T7" fmla="*/ 2 h 36"/>
                <a:gd name="T8" fmla="*/ 80 w 86"/>
                <a:gd name="T9" fmla="*/ 0 h 36"/>
                <a:gd name="T10" fmla="*/ 76 w 86"/>
                <a:gd name="T11" fmla="*/ 0 h 36"/>
                <a:gd name="T12" fmla="*/ 10 w 86"/>
                <a:gd name="T13" fmla="*/ 0 h 36"/>
                <a:gd name="T14" fmla="*/ 10 w 86"/>
                <a:gd name="T15" fmla="*/ 0 h 36"/>
                <a:gd name="T16" fmla="*/ 6 w 86"/>
                <a:gd name="T17" fmla="*/ 0 h 36"/>
                <a:gd name="T18" fmla="*/ 2 w 86"/>
                <a:gd name="T19" fmla="*/ 2 h 36"/>
                <a:gd name="T20" fmla="*/ 0 w 86"/>
                <a:gd name="T21" fmla="*/ 6 h 36"/>
                <a:gd name="T22" fmla="*/ 0 w 86"/>
                <a:gd name="T23" fmla="*/ 10 h 36"/>
                <a:gd name="T24" fmla="*/ 0 w 86"/>
                <a:gd name="T25" fmla="*/ 26 h 36"/>
                <a:gd name="T26" fmla="*/ 0 w 86"/>
                <a:gd name="T27" fmla="*/ 26 h 36"/>
                <a:gd name="T28" fmla="*/ 0 w 86"/>
                <a:gd name="T29" fmla="*/ 30 h 36"/>
                <a:gd name="T30" fmla="*/ 2 w 86"/>
                <a:gd name="T31" fmla="*/ 34 h 36"/>
                <a:gd name="T32" fmla="*/ 6 w 86"/>
                <a:gd name="T33" fmla="*/ 36 h 36"/>
                <a:gd name="T34" fmla="*/ 10 w 86"/>
                <a:gd name="T35" fmla="*/ 36 h 36"/>
                <a:gd name="T36" fmla="*/ 76 w 86"/>
                <a:gd name="T37" fmla="*/ 36 h 36"/>
                <a:gd name="T38" fmla="*/ 76 w 86"/>
                <a:gd name="T39" fmla="*/ 36 h 36"/>
                <a:gd name="T40" fmla="*/ 80 w 86"/>
                <a:gd name="T41" fmla="*/ 36 h 36"/>
                <a:gd name="T42" fmla="*/ 84 w 86"/>
                <a:gd name="T43" fmla="*/ 34 h 36"/>
                <a:gd name="T44" fmla="*/ 86 w 86"/>
                <a:gd name="T45" fmla="*/ 30 h 36"/>
                <a:gd name="T46" fmla="*/ 86 w 86"/>
                <a:gd name="T47" fmla="*/ 26 h 36"/>
                <a:gd name="T48" fmla="*/ 86 w 86"/>
                <a:gd name="T49"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 h="36">
                  <a:moveTo>
                    <a:pt x="86" y="10"/>
                  </a:moveTo>
                  <a:lnTo>
                    <a:pt x="86" y="10"/>
                  </a:lnTo>
                  <a:lnTo>
                    <a:pt x="86" y="6"/>
                  </a:lnTo>
                  <a:lnTo>
                    <a:pt x="84" y="2"/>
                  </a:lnTo>
                  <a:lnTo>
                    <a:pt x="80" y="0"/>
                  </a:lnTo>
                  <a:lnTo>
                    <a:pt x="76" y="0"/>
                  </a:lnTo>
                  <a:lnTo>
                    <a:pt x="10" y="0"/>
                  </a:lnTo>
                  <a:lnTo>
                    <a:pt x="10" y="0"/>
                  </a:lnTo>
                  <a:lnTo>
                    <a:pt x="6" y="0"/>
                  </a:lnTo>
                  <a:lnTo>
                    <a:pt x="2" y="2"/>
                  </a:lnTo>
                  <a:lnTo>
                    <a:pt x="0" y="6"/>
                  </a:lnTo>
                  <a:lnTo>
                    <a:pt x="0" y="10"/>
                  </a:lnTo>
                  <a:lnTo>
                    <a:pt x="0" y="26"/>
                  </a:lnTo>
                  <a:lnTo>
                    <a:pt x="0" y="26"/>
                  </a:lnTo>
                  <a:lnTo>
                    <a:pt x="0" y="30"/>
                  </a:lnTo>
                  <a:lnTo>
                    <a:pt x="2" y="34"/>
                  </a:lnTo>
                  <a:lnTo>
                    <a:pt x="6" y="36"/>
                  </a:lnTo>
                  <a:lnTo>
                    <a:pt x="10" y="36"/>
                  </a:lnTo>
                  <a:lnTo>
                    <a:pt x="76" y="36"/>
                  </a:lnTo>
                  <a:lnTo>
                    <a:pt x="76" y="36"/>
                  </a:lnTo>
                  <a:lnTo>
                    <a:pt x="80" y="36"/>
                  </a:lnTo>
                  <a:lnTo>
                    <a:pt x="84" y="34"/>
                  </a:lnTo>
                  <a:lnTo>
                    <a:pt x="86" y="30"/>
                  </a:lnTo>
                  <a:lnTo>
                    <a:pt x="86" y="26"/>
                  </a:lnTo>
                  <a:lnTo>
                    <a:pt x="86" y="10"/>
                  </a:lnTo>
                  <a:close/>
                </a:path>
              </a:pathLst>
            </a:custGeom>
            <a:solidFill>
              <a:srgbClr val="B3B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8" name="Rectangle 70"/>
            <p:cNvSpPr>
              <a:spLocks noChangeArrowheads="1"/>
            </p:cNvSpPr>
            <p:nvPr/>
          </p:nvSpPr>
          <p:spPr bwMode="auto">
            <a:xfrm>
              <a:off x="1494" y="1394"/>
              <a:ext cx="114" cy="108"/>
            </a:xfrm>
            <a:prstGeom prst="rect">
              <a:avLst/>
            </a:prstGeom>
            <a:solidFill>
              <a:srgbClr val="ABAD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99" name="Freeform 71"/>
            <p:cNvSpPr>
              <a:spLocks/>
            </p:cNvSpPr>
            <p:nvPr/>
          </p:nvSpPr>
          <p:spPr bwMode="auto">
            <a:xfrm>
              <a:off x="1432" y="1394"/>
              <a:ext cx="42" cy="108"/>
            </a:xfrm>
            <a:custGeom>
              <a:avLst/>
              <a:gdLst>
                <a:gd name="T0" fmla="*/ 16 w 42"/>
                <a:gd name="T1" fmla="*/ 0 h 108"/>
                <a:gd name="T2" fmla="*/ 16 w 42"/>
                <a:gd name="T3" fmla="*/ 0 h 108"/>
                <a:gd name="T4" fmla="*/ 10 w 42"/>
                <a:gd name="T5" fmla="*/ 2 h 108"/>
                <a:gd name="T6" fmla="*/ 4 w 42"/>
                <a:gd name="T7" fmla="*/ 4 h 108"/>
                <a:gd name="T8" fmla="*/ 2 w 42"/>
                <a:gd name="T9" fmla="*/ 10 h 108"/>
                <a:gd name="T10" fmla="*/ 0 w 42"/>
                <a:gd name="T11" fmla="*/ 16 h 108"/>
                <a:gd name="T12" fmla="*/ 0 w 42"/>
                <a:gd name="T13" fmla="*/ 26 h 108"/>
                <a:gd name="T14" fmla="*/ 0 w 42"/>
                <a:gd name="T15" fmla="*/ 82 h 108"/>
                <a:gd name="T16" fmla="*/ 0 w 42"/>
                <a:gd name="T17" fmla="*/ 92 h 108"/>
                <a:gd name="T18" fmla="*/ 0 w 42"/>
                <a:gd name="T19" fmla="*/ 92 h 108"/>
                <a:gd name="T20" fmla="*/ 2 w 42"/>
                <a:gd name="T21" fmla="*/ 98 h 108"/>
                <a:gd name="T22" fmla="*/ 4 w 42"/>
                <a:gd name="T23" fmla="*/ 104 h 108"/>
                <a:gd name="T24" fmla="*/ 10 w 42"/>
                <a:gd name="T25" fmla="*/ 106 h 108"/>
                <a:gd name="T26" fmla="*/ 16 w 42"/>
                <a:gd name="T27" fmla="*/ 108 h 108"/>
                <a:gd name="T28" fmla="*/ 42 w 42"/>
                <a:gd name="T29" fmla="*/ 108 h 108"/>
                <a:gd name="T30" fmla="*/ 42 w 42"/>
                <a:gd name="T31" fmla="*/ 0 h 108"/>
                <a:gd name="T32" fmla="*/ 16 w 42"/>
                <a:gd name="T3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8">
                  <a:moveTo>
                    <a:pt x="16" y="0"/>
                  </a:moveTo>
                  <a:lnTo>
                    <a:pt x="16" y="0"/>
                  </a:lnTo>
                  <a:lnTo>
                    <a:pt x="10" y="2"/>
                  </a:lnTo>
                  <a:lnTo>
                    <a:pt x="4" y="4"/>
                  </a:lnTo>
                  <a:lnTo>
                    <a:pt x="2" y="10"/>
                  </a:lnTo>
                  <a:lnTo>
                    <a:pt x="0" y="16"/>
                  </a:lnTo>
                  <a:lnTo>
                    <a:pt x="0" y="26"/>
                  </a:lnTo>
                  <a:lnTo>
                    <a:pt x="0" y="82"/>
                  </a:lnTo>
                  <a:lnTo>
                    <a:pt x="0" y="92"/>
                  </a:lnTo>
                  <a:lnTo>
                    <a:pt x="0" y="92"/>
                  </a:lnTo>
                  <a:lnTo>
                    <a:pt x="2" y="98"/>
                  </a:lnTo>
                  <a:lnTo>
                    <a:pt x="4" y="104"/>
                  </a:lnTo>
                  <a:lnTo>
                    <a:pt x="10" y="106"/>
                  </a:lnTo>
                  <a:lnTo>
                    <a:pt x="16" y="108"/>
                  </a:lnTo>
                  <a:lnTo>
                    <a:pt x="42" y="108"/>
                  </a:lnTo>
                  <a:lnTo>
                    <a:pt x="42" y="0"/>
                  </a:lnTo>
                  <a:lnTo>
                    <a:pt x="16" y="0"/>
                  </a:lnTo>
                  <a:close/>
                </a:path>
              </a:pathLst>
            </a:custGeom>
            <a:solidFill>
              <a:srgbClr val="AB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0" name="Freeform 72"/>
            <p:cNvSpPr>
              <a:spLocks/>
            </p:cNvSpPr>
            <p:nvPr/>
          </p:nvSpPr>
          <p:spPr bwMode="auto">
            <a:xfrm>
              <a:off x="1628" y="1394"/>
              <a:ext cx="44" cy="108"/>
            </a:xfrm>
            <a:custGeom>
              <a:avLst/>
              <a:gdLst>
                <a:gd name="T0" fmla="*/ 28 w 44"/>
                <a:gd name="T1" fmla="*/ 0 h 108"/>
                <a:gd name="T2" fmla="*/ 0 w 44"/>
                <a:gd name="T3" fmla="*/ 0 h 108"/>
                <a:gd name="T4" fmla="*/ 0 w 44"/>
                <a:gd name="T5" fmla="*/ 108 h 108"/>
                <a:gd name="T6" fmla="*/ 28 w 44"/>
                <a:gd name="T7" fmla="*/ 108 h 108"/>
                <a:gd name="T8" fmla="*/ 28 w 44"/>
                <a:gd name="T9" fmla="*/ 108 h 108"/>
                <a:gd name="T10" fmla="*/ 34 w 44"/>
                <a:gd name="T11" fmla="*/ 106 h 108"/>
                <a:gd name="T12" fmla="*/ 40 w 44"/>
                <a:gd name="T13" fmla="*/ 104 h 108"/>
                <a:gd name="T14" fmla="*/ 42 w 44"/>
                <a:gd name="T15" fmla="*/ 98 h 108"/>
                <a:gd name="T16" fmla="*/ 44 w 44"/>
                <a:gd name="T17" fmla="*/ 92 h 108"/>
                <a:gd name="T18" fmla="*/ 44 w 44"/>
                <a:gd name="T19" fmla="*/ 82 h 108"/>
                <a:gd name="T20" fmla="*/ 44 w 44"/>
                <a:gd name="T21" fmla="*/ 26 h 108"/>
                <a:gd name="T22" fmla="*/ 44 w 44"/>
                <a:gd name="T23" fmla="*/ 16 h 108"/>
                <a:gd name="T24" fmla="*/ 44 w 44"/>
                <a:gd name="T25" fmla="*/ 16 h 108"/>
                <a:gd name="T26" fmla="*/ 42 w 44"/>
                <a:gd name="T27" fmla="*/ 10 h 108"/>
                <a:gd name="T28" fmla="*/ 40 w 44"/>
                <a:gd name="T29" fmla="*/ 4 h 108"/>
                <a:gd name="T30" fmla="*/ 34 w 44"/>
                <a:gd name="T31" fmla="*/ 2 h 108"/>
                <a:gd name="T32" fmla="*/ 28 w 44"/>
                <a:gd name="T33" fmla="*/ 0 h 108"/>
                <a:gd name="T34" fmla="*/ 28 w 44"/>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108">
                  <a:moveTo>
                    <a:pt x="28" y="0"/>
                  </a:moveTo>
                  <a:lnTo>
                    <a:pt x="0" y="0"/>
                  </a:lnTo>
                  <a:lnTo>
                    <a:pt x="0" y="108"/>
                  </a:lnTo>
                  <a:lnTo>
                    <a:pt x="28" y="108"/>
                  </a:lnTo>
                  <a:lnTo>
                    <a:pt x="28" y="108"/>
                  </a:lnTo>
                  <a:lnTo>
                    <a:pt x="34" y="106"/>
                  </a:lnTo>
                  <a:lnTo>
                    <a:pt x="40" y="104"/>
                  </a:lnTo>
                  <a:lnTo>
                    <a:pt x="42" y="98"/>
                  </a:lnTo>
                  <a:lnTo>
                    <a:pt x="44" y="92"/>
                  </a:lnTo>
                  <a:lnTo>
                    <a:pt x="44" y="82"/>
                  </a:lnTo>
                  <a:lnTo>
                    <a:pt x="44" y="26"/>
                  </a:lnTo>
                  <a:lnTo>
                    <a:pt x="44" y="16"/>
                  </a:lnTo>
                  <a:lnTo>
                    <a:pt x="44" y="16"/>
                  </a:lnTo>
                  <a:lnTo>
                    <a:pt x="42" y="10"/>
                  </a:lnTo>
                  <a:lnTo>
                    <a:pt x="40" y="4"/>
                  </a:lnTo>
                  <a:lnTo>
                    <a:pt x="34" y="2"/>
                  </a:lnTo>
                  <a:lnTo>
                    <a:pt x="28" y="0"/>
                  </a:lnTo>
                  <a:lnTo>
                    <a:pt x="28" y="0"/>
                  </a:lnTo>
                  <a:close/>
                </a:path>
              </a:pathLst>
            </a:custGeom>
            <a:solidFill>
              <a:srgbClr val="AB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1" name="Rectangle 73"/>
            <p:cNvSpPr>
              <a:spLocks noChangeArrowheads="1"/>
            </p:cNvSpPr>
            <p:nvPr/>
          </p:nvSpPr>
          <p:spPr bwMode="auto">
            <a:xfrm>
              <a:off x="1474" y="1394"/>
              <a:ext cx="20" cy="108"/>
            </a:xfrm>
            <a:prstGeom prst="rect">
              <a:avLst/>
            </a:prstGeom>
            <a:solidFill>
              <a:srgbClr val="CBCC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2" name="Rectangle 74"/>
            <p:cNvSpPr>
              <a:spLocks noChangeArrowheads="1"/>
            </p:cNvSpPr>
            <p:nvPr/>
          </p:nvSpPr>
          <p:spPr bwMode="auto">
            <a:xfrm>
              <a:off x="1608" y="1394"/>
              <a:ext cx="20" cy="108"/>
            </a:xfrm>
            <a:prstGeom prst="rect">
              <a:avLst/>
            </a:prstGeom>
            <a:solidFill>
              <a:srgbClr val="CBCC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3" name="Freeform 75"/>
            <p:cNvSpPr>
              <a:spLocks/>
            </p:cNvSpPr>
            <p:nvPr/>
          </p:nvSpPr>
          <p:spPr bwMode="auto">
            <a:xfrm>
              <a:off x="1320" y="1030"/>
              <a:ext cx="320" cy="120"/>
            </a:xfrm>
            <a:custGeom>
              <a:avLst/>
              <a:gdLst>
                <a:gd name="T0" fmla="*/ 320 w 320"/>
                <a:gd name="T1" fmla="*/ 0 h 120"/>
                <a:gd name="T2" fmla="*/ 320 w 320"/>
                <a:gd name="T3" fmla="*/ 0 h 120"/>
                <a:gd name="T4" fmla="*/ 290 w 320"/>
                <a:gd name="T5" fmla="*/ 4 h 120"/>
                <a:gd name="T6" fmla="*/ 256 w 320"/>
                <a:gd name="T7" fmla="*/ 10 h 120"/>
                <a:gd name="T8" fmla="*/ 214 w 320"/>
                <a:gd name="T9" fmla="*/ 20 h 120"/>
                <a:gd name="T10" fmla="*/ 164 w 320"/>
                <a:gd name="T11" fmla="*/ 36 h 120"/>
                <a:gd name="T12" fmla="*/ 138 w 320"/>
                <a:gd name="T13" fmla="*/ 46 h 120"/>
                <a:gd name="T14" fmla="*/ 110 w 320"/>
                <a:gd name="T15" fmla="*/ 56 h 120"/>
                <a:gd name="T16" fmla="*/ 82 w 320"/>
                <a:gd name="T17" fmla="*/ 70 h 120"/>
                <a:gd name="T18" fmla="*/ 54 w 320"/>
                <a:gd name="T19" fmla="*/ 84 h 120"/>
                <a:gd name="T20" fmla="*/ 26 w 320"/>
                <a:gd name="T21" fmla="*/ 100 h 120"/>
                <a:gd name="T22" fmla="*/ 0 w 320"/>
                <a:gd name="T23" fmla="*/ 120 h 120"/>
                <a:gd name="T24" fmla="*/ 64 w 320"/>
                <a:gd name="T25" fmla="*/ 120 h 120"/>
                <a:gd name="T26" fmla="*/ 64 w 320"/>
                <a:gd name="T27" fmla="*/ 120 h 120"/>
                <a:gd name="T28" fmla="*/ 102 w 320"/>
                <a:gd name="T29" fmla="*/ 98 h 120"/>
                <a:gd name="T30" fmla="*/ 140 w 320"/>
                <a:gd name="T31" fmla="*/ 80 h 120"/>
                <a:gd name="T32" fmla="*/ 176 w 320"/>
                <a:gd name="T33" fmla="*/ 66 h 120"/>
                <a:gd name="T34" fmla="*/ 212 w 320"/>
                <a:gd name="T35" fmla="*/ 54 h 120"/>
                <a:gd name="T36" fmla="*/ 244 w 320"/>
                <a:gd name="T37" fmla="*/ 44 h 120"/>
                <a:gd name="T38" fmla="*/ 274 w 320"/>
                <a:gd name="T39" fmla="*/ 38 h 120"/>
                <a:gd name="T40" fmla="*/ 320 w 320"/>
                <a:gd name="T41" fmla="*/ 28 h 120"/>
                <a:gd name="T42" fmla="*/ 320 w 320"/>
                <a:gd name="T4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120">
                  <a:moveTo>
                    <a:pt x="320" y="0"/>
                  </a:moveTo>
                  <a:lnTo>
                    <a:pt x="320" y="0"/>
                  </a:lnTo>
                  <a:lnTo>
                    <a:pt x="290" y="4"/>
                  </a:lnTo>
                  <a:lnTo>
                    <a:pt x="256" y="10"/>
                  </a:lnTo>
                  <a:lnTo>
                    <a:pt x="214" y="20"/>
                  </a:lnTo>
                  <a:lnTo>
                    <a:pt x="164" y="36"/>
                  </a:lnTo>
                  <a:lnTo>
                    <a:pt x="138" y="46"/>
                  </a:lnTo>
                  <a:lnTo>
                    <a:pt x="110" y="56"/>
                  </a:lnTo>
                  <a:lnTo>
                    <a:pt x="82" y="70"/>
                  </a:lnTo>
                  <a:lnTo>
                    <a:pt x="54" y="84"/>
                  </a:lnTo>
                  <a:lnTo>
                    <a:pt x="26" y="100"/>
                  </a:lnTo>
                  <a:lnTo>
                    <a:pt x="0" y="120"/>
                  </a:lnTo>
                  <a:lnTo>
                    <a:pt x="64" y="120"/>
                  </a:lnTo>
                  <a:lnTo>
                    <a:pt x="64" y="120"/>
                  </a:lnTo>
                  <a:lnTo>
                    <a:pt x="102" y="98"/>
                  </a:lnTo>
                  <a:lnTo>
                    <a:pt x="140" y="80"/>
                  </a:lnTo>
                  <a:lnTo>
                    <a:pt x="176" y="66"/>
                  </a:lnTo>
                  <a:lnTo>
                    <a:pt x="212" y="54"/>
                  </a:lnTo>
                  <a:lnTo>
                    <a:pt x="244" y="44"/>
                  </a:lnTo>
                  <a:lnTo>
                    <a:pt x="274" y="38"/>
                  </a:lnTo>
                  <a:lnTo>
                    <a:pt x="320" y="28"/>
                  </a:lnTo>
                  <a:lnTo>
                    <a:pt x="320"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4" name="Freeform 76"/>
            <p:cNvSpPr>
              <a:spLocks/>
            </p:cNvSpPr>
            <p:nvPr/>
          </p:nvSpPr>
          <p:spPr bwMode="auto">
            <a:xfrm>
              <a:off x="1384" y="1058"/>
              <a:ext cx="256" cy="92"/>
            </a:xfrm>
            <a:custGeom>
              <a:avLst/>
              <a:gdLst>
                <a:gd name="T0" fmla="*/ 256 w 256"/>
                <a:gd name="T1" fmla="*/ 0 h 92"/>
                <a:gd name="T2" fmla="*/ 256 w 256"/>
                <a:gd name="T3" fmla="*/ 0 h 92"/>
                <a:gd name="T4" fmla="*/ 210 w 256"/>
                <a:gd name="T5" fmla="*/ 10 h 92"/>
                <a:gd name="T6" fmla="*/ 180 w 256"/>
                <a:gd name="T7" fmla="*/ 16 h 92"/>
                <a:gd name="T8" fmla="*/ 148 w 256"/>
                <a:gd name="T9" fmla="*/ 26 h 92"/>
                <a:gd name="T10" fmla="*/ 112 w 256"/>
                <a:gd name="T11" fmla="*/ 38 h 92"/>
                <a:gd name="T12" fmla="*/ 76 w 256"/>
                <a:gd name="T13" fmla="*/ 52 h 92"/>
                <a:gd name="T14" fmla="*/ 38 w 256"/>
                <a:gd name="T15" fmla="*/ 70 h 92"/>
                <a:gd name="T16" fmla="*/ 0 w 256"/>
                <a:gd name="T17" fmla="*/ 92 h 92"/>
                <a:gd name="T18" fmla="*/ 256 w 256"/>
                <a:gd name="T19" fmla="*/ 92 h 92"/>
                <a:gd name="T20" fmla="*/ 256 w 256"/>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92">
                  <a:moveTo>
                    <a:pt x="256" y="0"/>
                  </a:moveTo>
                  <a:lnTo>
                    <a:pt x="256" y="0"/>
                  </a:lnTo>
                  <a:lnTo>
                    <a:pt x="210" y="10"/>
                  </a:lnTo>
                  <a:lnTo>
                    <a:pt x="180" y="16"/>
                  </a:lnTo>
                  <a:lnTo>
                    <a:pt x="148" y="26"/>
                  </a:lnTo>
                  <a:lnTo>
                    <a:pt x="112" y="38"/>
                  </a:lnTo>
                  <a:lnTo>
                    <a:pt x="76" y="52"/>
                  </a:lnTo>
                  <a:lnTo>
                    <a:pt x="38" y="70"/>
                  </a:lnTo>
                  <a:lnTo>
                    <a:pt x="0" y="92"/>
                  </a:lnTo>
                  <a:lnTo>
                    <a:pt x="256" y="92"/>
                  </a:lnTo>
                  <a:lnTo>
                    <a:pt x="256" y="0"/>
                  </a:lnTo>
                  <a:close/>
                </a:path>
              </a:pathLst>
            </a:custGeom>
            <a:solidFill>
              <a:srgbClr val="5B9BD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5" name="Freeform 77"/>
            <p:cNvSpPr>
              <a:spLocks/>
            </p:cNvSpPr>
            <p:nvPr/>
          </p:nvSpPr>
          <p:spPr bwMode="auto">
            <a:xfrm>
              <a:off x="1074" y="1474"/>
              <a:ext cx="44" cy="10"/>
            </a:xfrm>
            <a:custGeom>
              <a:avLst/>
              <a:gdLst>
                <a:gd name="T0" fmla="*/ 44 w 44"/>
                <a:gd name="T1" fmla="*/ 4 h 10"/>
                <a:gd name="T2" fmla="*/ 44 w 44"/>
                <a:gd name="T3" fmla="*/ 4 h 10"/>
                <a:gd name="T4" fmla="*/ 42 w 44"/>
                <a:gd name="T5" fmla="*/ 0 h 10"/>
                <a:gd name="T6" fmla="*/ 38 w 44"/>
                <a:gd name="T7" fmla="*/ 0 h 10"/>
                <a:gd name="T8" fmla="*/ 4 w 44"/>
                <a:gd name="T9" fmla="*/ 0 h 10"/>
                <a:gd name="T10" fmla="*/ 4 w 44"/>
                <a:gd name="T11" fmla="*/ 0 h 10"/>
                <a:gd name="T12" fmla="*/ 2 w 44"/>
                <a:gd name="T13" fmla="*/ 0 h 10"/>
                <a:gd name="T14" fmla="*/ 0 w 44"/>
                <a:gd name="T15" fmla="*/ 4 h 10"/>
                <a:gd name="T16" fmla="*/ 0 w 44"/>
                <a:gd name="T17" fmla="*/ 4 h 10"/>
                <a:gd name="T18" fmla="*/ 0 w 44"/>
                <a:gd name="T19" fmla="*/ 4 h 10"/>
                <a:gd name="T20" fmla="*/ 2 w 44"/>
                <a:gd name="T21" fmla="*/ 8 h 10"/>
                <a:gd name="T22" fmla="*/ 4 w 44"/>
                <a:gd name="T23" fmla="*/ 10 h 10"/>
                <a:gd name="T24" fmla="*/ 38 w 44"/>
                <a:gd name="T25" fmla="*/ 10 h 10"/>
                <a:gd name="T26" fmla="*/ 38 w 44"/>
                <a:gd name="T27" fmla="*/ 10 h 10"/>
                <a:gd name="T28" fmla="*/ 42 w 44"/>
                <a:gd name="T29" fmla="*/ 8 h 10"/>
                <a:gd name="T30" fmla="*/ 44 w 44"/>
                <a:gd name="T31" fmla="*/ 4 h 10"/>
                <a:gd name="T32" fmla="*/ 44 w 44"/>
                <a:gd name="T3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10">
                  <a:moveTo>
                    <a:pt x="44" y="4"/>
                  </a:moveTo>
                  <a:lnTo>
                    <a:pt x="44" y="4"/>
                  </a:lnTo>
                  <a:lnTo>
                    <a:pt x="42" y="0"/>
                  </a:lnTo>
                  <a:lnTo>
                    <a:pt x="38" y="0"/>
                  </a:lnTo>
                  <a:lnTo>
                    <a:pt x="4" y="0"/>
                  </a:lnTo>
                  <a:lnTo>
                    <a:pt x="4" y="0"/>
                  </a:lnTo>
                  <a:lnTo>
                    <a:pt x="2" y="0"/>
                  </a:lnTo>
                  <a:lnTo>
                    <a:pt x="0" y="4"/>
                  </a:lnTo>
                  <a:lnTo>
                    <a:pt x="0" y="4"/>
                  </a:lnTo>
                  <a:lnTo>
                    <a:pt x="0" y="4"/>
                  </a:lnTo>
                  <a:lnTo>
                    <a:pt x="2" y="8"/>
                  </a:lnTo>
                  <a:lnTo>
                    <a:pt x="4" y="10"/>
                  </a:lnTo>
                  <a:lnTo>
                    <a:pt x="38" y="10"/>
                  </a:lnTo>
                  <a:lnTo>
                    <a:pt x="38" y="10"/>
                  </a:lnTo>
                  <a:lnTo>
                    <a:pt x="42" y="8"/>
                  </a:lnTo>
                  <a:lnTo>
                    <a:pt x="44" y="4"/>
                  </a:lnTo>
                  <a:lnTo>
                    <a:pt x="4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6" name="Freeform 78"/>
            <p:cNvSpPr>
              <a:spLocks/>
            </p:cNvSpPr>
            <p:nvPr/>
          </p:nvSpPr>
          <p:spPr bwMode="auto">
            <a:xfrm>
              <a:off x="1222" y="1402"/>
              <a:ext cx="24" cy="8"/>
            </a:xfrm>
            <a:custGeom>
              <a:avLst/>
              <a:gdLst>
                <a:gd name="T0" fmla="*/ 24 w 24"/>
                <a:gd name="T1" fmla="*/ 4 h 8"/>
                <a:gd name="T2" fmla="*/ 24 w 24"/>
                <a:gd name="T3" fmla="*/ 4 h 8"/>
                <a:gd name="T4" fmla="*/ 24 w 24"/>
                <a:gd name="T5" fmla="*/ 2 h 8"/>
                <a:gd name="T6" fmla="*/ 22 w 24"/>
                <a:gd name="T7" fmla="*/ 0 h 8"/>
                <a:gd name="T8" fmla="*/ 4 w 24"/>
                <a:gd name="T9" fmla="*/ 0 h 8"/>
                <a:gd name="T10" fmla="*/ 4 w 24"/>
                <a:gd name="T11" fmla="*/ 0 h 8"/>
                <a:gd name="T12" fmla="*/ 2 w 24"/>
                <a:gd name="T13" fmla="*/ 2 h 8"/>
                <a:gd name="T14" fmla="*/ 0 w 24"/>
                <a:gd name="T15" fmla="*/ 4 h 8"/>
                <a:gd name="T16" fmla="*/ 0 w 24"/>
                <a:gd name="T17" fmla="*/ 4 h 8"/>
                <a:gd name="T18" fmla="*/ 0 w 24"/>
                <a:gd name="T19" fmla="*/ 4 h 8"/>
                <a:gd name="T20" fmla="*/ 2 w 24"/>
                <a:gd name="T21" fmla="*/ 6 h 8"/>
                <a:gd name="T22" fmla="*/ 4 w 24"/>
                <a:gd name="T23" fmla="*/ 8 h 8"/>
                <a:gd name="T24" fmla="*/ 22 w 24"/>
                <a:gd name="T25" fmla="*/ 8 h 8"/>
                <a:gd name="T26" fmla="*/ 22 w 24"/>
                <a:gd name="T27" fmla="*/ 8 h 8"/>
                <a:gd name="T28" fmla="*/ 24 w 24"/>
                <a:gd name="T29" fmla="*/ 6 h 8"/>
                <a:gd name="T30" fmla="*/ 24 w 24"/>
                <a:gd name="T31" fmla="*/ 4 h 8"/>
                <a:gd name="T32" fmla="*/ 24 w 24"/>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8">
                  <a:moveTo>
                    <a:pt x="24" y="4"/>
                  </a:moveTo>
                  <a:lnTo>
                    <a:pt x="24" y="4"/>
                  </a:lnTo>
                  <a:lnTo>
                    <a:pt x="24" y="2"/>
                  </a:lnTo>
                  <a:lnTo>
                    <a:pt x="22" y="0"/>
                  </a:lnTo>
                  <a:lnTo>
                    <a:pt x="4" y="0"/>
                  </a:lnTo>
                  <a:lnTo>
                    <a:pt x="4" y="0"/>
                  </a:lnTo>
                  <a:lnTo>
                    <a:pt x="2" y="2"/>
                  </a:lnTo>
                  <a:lnTo>
                    <a:pt x="0" y="4"/>
                  </a:lnTo>
                  <a:lnTo>
                    <a:pt x="0" y="4"/>
                  </a:lnTo>
                  <a:lnTo>
                    <a:pt x="0" y="4"/>
                  </a:lnTo>
                  <a:lnTo>
                    <a:pt x="2" y="6"/>
                  </a:lnTo>
                  <a:lnTo>
                    <a:pt x="4" y="8"/>
                  </a:lnTo>
                  <a:lnTo>
                    <a:pt x="22" y="8"/>
                  </a:lnTo>
                  <a:lnTo>
                    <a:pt x="22" y="8"/>
                  </a:lnTo>
                  <a:lnTo>
                    <a:pt x="24" y="6"/>
                  </a:lnTo>
                  <a:lnTo>
                    <a:pt x="24" y="4"/>
                  </a:lnTo>
                  <a:lnTo>
                    <a:pt x="24" y="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7" name="Freeform 79"/>
            <p:cNvSpPr>
              <a:spLocks/>
            </p:cNvSpPr>
            <p:nvPr/>
          </p:nvSpPr>
          <p:spPr bwMode="auto">
            <a:xfrm>
              <a:off x="1810" y="1402"/>
              <a:ext cx="24" cy="8"/>
            </a:xfrm>
            <a:custGeom>
              <a:avLst/>
              <a:gdLst>
                <a:gd name="T0" fmla="*/ 24 w 24"/>
                <a:gd name="T1" fmla="*/ 4 h 8"/>
                <a:gd name="T2" fmla="*/ 24 w 24"/>
                <a:gd name="T3" fmla="*/ 4 h 8"/>
                <a:gd name="T4" fmla="*/ 24 w 24"/>
                <a:gd name="T5" fmla="*/ 2 h 8"/>
                <a:gd name="T6" fmla="*/ 22 w 24"/>
                <a:gd name="T7" fmla="*/ 0 h 8"/>
                <a:gd name="T8" fmla="*/ 4 w 24"/>
                <a:gd name="T9" fmla="*/ 0 h 8"/>
                <a:gd name="T10" fmla="*/ 4 w 24"/>
                <a:gd name="T11" fmla="*/ 0 h 8"/>
                <a:gd name="T12" fmla="*/ 2 w 24"/>
                <a:gd name="T13" fmla="*/ 2 h 8"/>
                <a:gd name="T14" fmla="*/ 0 w 24"/>
                <a:gd name="T15" fmla="*/ 4 h 8"/>
                <a:gd name="T16" fmla="*/ 0 w 24"/>
                <a:gd name="T17" fmla="*/ 4 h 8"/>
                <a:gd name="T18" fmla="*/ 0 w 24"/>
                <a:gd name="T19" fmla="*/ 4 h 8"/>
                <a:gd name="T20" fmla="*/ 2 w 24"/>
                <a:gd name="T21" fmla="*/ 6 h 8"/>
                <a:gd name="T22" fmla="*/ 4 w 24"/>
                <a:gd name="T23" fmla="*/ 8 h 8"/>
                <a:gd name="T24" fmla="*/ 22 w 24"/>
                <a:gd name="T25" fmla="*/ 8 h 8"/>
                <a:gd name="T26" fmla="*/ 22 w 24"/>
                <a:gd name="T27" fmla="*/ 8 h 8"/>
                <a:gd name="T28" fmla="*/ 24 w 24"/>
                <a:gd name="T29" fmla="*/ 6 h 8"/>
                <a:gd name="T30" fmla="*/ 24 w 24"/>
                <a:gd name="T31" fmla="*/ 4 h 8"/>
                <a:gd name="T32" fmla="*/ 24 w 24"/>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8">
                  <a:moveTo>
                    <a:pt x="24" y="4"/>
                  </a:moveTo>
                  <a:lnTo>
                    <a:pt x="24" y="4"/>
                  </a:lnTo>
                  <a:lnTo>
                    <a:pt x="24" y="2"/>
                  </a:lnTo>
                  <a:lnTo>
                    <a:pt x="22" y="0"/>
                  </a:lnTo>
                  <a:lnTo>
                    <a:pt x="4" y="0"/>
                  </a:lnTo>
                  <a:lnTo>
                    <a:pt x="4" y="0"/>
                  </a:lnTo>
                  <a:lnTo>
                    <a:pt x="2" y="2"/>
                  </a:lnTo>
                  <a:lnTo>
                    <a:pt x="0" y="4"/>
                  </a:lnTo>
                  <a:lnTo>
                    <a:pt x="0" y="4"/>
                  </a:lnTo>
                  <a:lnTo>
                    <a:pt x="0" y="4"/>
                  </a:lnTo>
                  <a:lnTo>
                    <a:pt x="2" y="6"/>
                  </a:lnTo>
                  <a:lnTo>
                    <a:pt x="4" y="8"/>
                  </a:lnTo>
                  <a:lnTo>
                    <a:pt x="22" y="8"/>
                  </a:lnTo>
                  <a:lnTo>
                    <a:pt x="22" y="8"/>
                  </a:lnTo>
                  <a:lnTo>
                    <a:pt x="24" y="6"/>
                  </a:lnTo>
                  <a:lnTo>
                    <a:pt x="24" y="4"/>
                  </a:lnTo>
                  <a:lnTo>
                    <a:pt x="24" y="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8" name="Freeform 80"/>
            <p:cNvSpPr>
              <a:spLocks/>
            </p:cNvSpPr>
            <p:nvPr/>
          </p:nvSpPr>
          <p:spPr bwMode="auto">
            <a:xfrm>
              <a:off x="1976" y="1402"/>
              <a:ext cx="24" cy="8"/>
            </a:xfrm>
            <a:custGeom>
              <a:avLst/>
              <a:gdLst>
                <a:gd name="T0" fmla="*/ 24 w 24"/>
                <a:gd name="T1" fmla="*/ 4 h 8"/>
                <a:gd name="T2" fmla="*/ 24 w 24"/>
                <a:gd name="T3" fmla="*/ 4 h 8"/>
                <a:gd name="T4" fmla="*/ 24 w 24"/>
                <a:gd name="T5" fmla="*/ 2 h 8"/>
                <a:gd name="T6" fmla="*/ 22 w 24"/>
                <a:gd name="T7" fmla="*/ 0 h 8"/>
                <a:gd name="T8" fmla="*/ 4 w 24"/>
                <a:gd name="T9" fmla="*/ 0 h 8"/>
                <a:gd name="T10" fmla="*/ 4 w 24"/>
                <a:gd name="T11" fmla="*/ 0 h 8"/>
                <a:gd name="T12" fmla="*/ 2 w 24"/>
                <a:gd name="T13" fmla="*/ 2 h 8"/>
                <a:gd name="T14" fmla="*/ 0 w 24"/>
                <a:gd name="T15" fmla="*/ 4 h 8"/>
                <a:gd name="T16" fmla="*/ 0 w 24"/>
                <a:gd name="T17" fmla="*/ 4 h 8"/>
                <a:gd name="T18" fmla="*/ 0 w 24"/>
                <a:gd name="T19" fmla="*/ 4 h 8"/>
                <a:gd name="T20" fmla="*/ 2 w 24"/>
                <a:gd name="T21" fmla="*/ 6 h 8"/>
                <a:gd name="T22" fmla="*/ 4 w 24"/>
                <a:gd name="T23" fmla="*/ 8 h 8"/>
                <a:gd name="T24" fmla="*/ 22 w 24"/>
                <a:gd name="T25" fmla="*/ 8 h 8"/>
                <a:gd name="T26" fmla="*/ 22 w 24"/>
                <a:gd name="T27" fmla="*/ 8 h 8"/>
                <a:gd name="T28" fmla="*/ 24 w 24"/>
                <a:gd name="T29" fmla="*/ 6 h 8"/>
                <a:gd name="T30" fmla="*/ 24 w 24"/>
                <a:gd name="T31" fmla="*/ 4 h 8"/>
                <a:gd name="T32" fmla="*/ 24 w 24"/>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8">
                  <a:moveTo>
                    <a:pt x="24" y="4"/>
                  </a:moveTo>
                  <a:lnTo>
                    <a:pt x="24" y="4"/>
                  </a:lnTo>
                  <a:lnTo>
                    <a:pt x="24" y="2"/>
                  </a:lnTo>
                  <a:lnTo>
                    <a:pt x="22" y="0"/>
                  </a:lnTo>
                  <a:lnTo>
                    <a:pt x="4" y="0"/>
                  </a:lnTo>
                  <a:lnTo>
                    <a:pt x="4" y="0"/>
                  </a:lnTo>
                  <a:lnTo>
                    <a:pt x="2" y="2"/>
                  </a:lnTo>
                  <a:lnTo>
                    <a:pt x="0" y="4"/>
                  </a:lnTo>
                  <a:lnTo>
                    <a:pt x="0" y="4"/>
                  </a:lnTo>
                  <a:lnTo>
                    <a:pt x="0" y="4"/>
                  </a:lnTo>
                  <a:lnTo>
                    <a:pt x="2" y="6"/>
                  </a:lnTo>
                  <a:lnTo>
                    <a:pt x="4" y="8"/>
                  </a:lnTo>
                  <a:lnTo>
                    <a:pt x="22" y="8"/>
                  </a:lnTo>
                  <a:lnTo>
                    <a:pt x="22" y="8"/>
                  </a:lnTo>
                  <a:lnTo>
                    <a:pt x="24" y="6"/>
                  </a:lnTo>
                  <a:lnTo>
                    <a:pt x="24" y="4"/>
                  </a:lnTo>
                  <a:lnTo>
                    <a:pt x="24" y="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09" name="Freeform 81"/>
            <p:cNvSpPr>
              <a:spLocks/>
            </p:cNvSpPr>
            <p:nvPr/>
          </p:nvSpPr>
          <p:spPr bwMode="auto">
            <a:xfrm>
              <a:off x="2736" y="1402"/>
              <a:ext cx="24" cy="8"/>
            </a:xfrm>
            <a:custGeom>
              <a:avLst/>
              <a:gdLst>
                <a:gd name="T0" fmla="*/ 24 w 24"/>
                <a:gd name="T1" fmla="*/ 4 h 8"/>
                <a:gd name="T2" fmla="*/ 24 w 24"/>
                <a:gd name="T3" fmla="*/ 4 h 8"/>
                <a:gd name="T4" fmla="*/ 24 w 24"/>
                <a:gd name="T5" fmla="*/ 2 h 8"/>
                <a:gd name="T6" fmla="*/ 20 w 24"/>
                <a:gd name="T7" fmla="*/ 0 h 8"/>
                <a:gd name="T8" fmla="*/ 4 w 24"/>
                <a:gd name="T9" fmla="*/ 0 h 8"/>
                <a:gd name="T10" fmla="*/ 4 w 24"/>
                <a:gd name="T11" fmla="*/ 0 h 8"/>
                <a:gd name="T12" fmla="*/ 0 w 24"/>
                <a:gd name="T13" fmla="*/ 2 h 8"/>
                <a:gd name="T14" fmla="*/ 0 w 24"/>
                <a:gd name="T15" fmla="*/ 4 h 8"/>
                <a:gd name="T16" fmla="*/ 0 w 24"/>
                <a:gd name="T17" fmla="*/ 4 h 8"/>
                <a:gd name="T18" fmla="*/ 0 w 24"/>
                <a:gd name="T19" fmla="*/ 4 h 8"/>
                <a:gd name="T20" fmla="*/ 0 w 24"/>
                <a:gd name="T21" fmla="*/ 6 h 8"/>
                <a:gd name="T22" fmla="*/ 4 w 24"/>
                <a:gd name="T23" fmla="*/ 8 h 8"/>
                <a:gd name="T24" fmla="*/ 20 w 24"/>
                <a:gd name="T25" fmla="*/ 8 h 8"/>
                <a:gd name="T26" fmla="*/ 20 w 24"/>
                <a:gd name="T27" fmla="*/ 8 h 8"/>
                <a:gd name="T28" fmla="*/ 24 w 24"/>
                <a:gd name="T29" fmla="*/ 6 h 8"/>
                <a:gd name="T30" fmla="*/ 24 w 24"/>
                <a:gd name="T31" fmla="*/ 4 h 8"/>
                <a:gd name="T32" fmla="*/ 24 w 24"/>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8">
                  <a:moveTo>
                    <a:pt x="24" y="4"/>
                  </a:moveTo>
                  <a:lnTo>
                    <a:pt x="24" y="4"/>
                  </a:lnTo>
                  <a:lnTo>
                    <a:pt x="24" y="2"/>
                  </a:lnTo>
                  <a:lnTo>
                    <a:pt x="20" y="0"/>
                  </a:lnTo>
                  <a:lnTo>
                    <a:pt x="4" y="0"/>
                  </a:lnTo>
                  <a:lnTo>
                    <a:pt x="4" y="0"/>
                  </a:lnTo>
                  <a:lnTo>
                    <a:pt x="0" y="2"/>
                  </a:lnTo>
                  <a:lnTo>
                    <a:pt x="0" y="4"/>
                  </a:lnTo>
                  <a:lnTo>
                    <a:pt x="0" y="4"/>
                  </a:lnTo>
                  <a:lnTo>
                    <a:pt x="0" y="4"/>
                  </a:lnTo>
                  <a:lnTo>
                    <a:pt x="0" y="6"/>
                  </a:lnTo>
                  <a:lnTo>
                    <a:pt x="4" y="8"/>
                  </a:lnTo>
                  <a:lnTo>
                    <a:pt x="20" y="8"/>
                  </a:lnTo>
                  <a:lnTo>
                    <a:pt x="20" y="8"/>
                  </a:lnTo>
                  <a:lnTo>
                    <a:pt x="24" y="6"/>
                  </a:lnTo>
                  <a:lnTo>
                    <a:pt x="24" y="4"/>
                  </a:lnTo>
                  <a:lnTo>
                    <a:pt x="24" y="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10" name="Freeform 82"/>
            <p:cNvSpPr>
              <a:spLocks/>
            </p:cNvSpPr>
            <p:nvPr/>
          </p:nvSpPr>
          <p:spPr bwMode="auto">
            <a:xfrm>
              <a:off x="2572" y="1402"/>
              <a:ext cx="24" cy="8"/>
            </a:xfrm>
            <a:custGeom>
              <a:avLst/>
              <a:gdLst>
                <a:gd name="T0" fmla="*/ 24 w 24"/>
                <a:gd name="T1" fmla="*/ 4 h 8"/>
                <a:gd name="T2" fmla="*/ 24 w 24"/>
                <a:gd name="T3" fmla="*/ 4 h 8"/>
                <a:gd name="T4" fmla="*/ 24 w 24"/>
                <a:gd name="T5" fmla="*/ 2 h 8"/>
                <a:gd name="T6" fmla="*/ 20 w 24"/>
                <a:gd name="T7" fmla="*/ 0 h 8"/>
                <a:gd name="T8" fmla="*/ 4 w 24"/>
                <a:gd name="T9" fmla="*/ 0 h 8"/>
                <a:gd name="T10" fmla="*/ 4 w 24"/>
                <a:gd name="T11" fmla="*/ 0 h 8"/>
                <a:gd name="T12" fmla="*/ 0 w 24"/>
                <a:gd name="T13" fmla="*/ 2 h 8"/>
                <a:gd name="T14" fmla="*/ 0 w 24"/>
                <a:gd name="T15" fmla="*/ 4 h 8"/>
                <a:gd name="T16" fmla="*/ 0 w 24"/>
                <a:gd name="T17" fmla="*/ 4 h 8"/>
                <a:gd name="T18" fmla="*/ 0 w 24"/>
                <a:gd name="T19" fmla="*/ 4 h 8"/>
                <a:gd name="T20" fmla="*/ 0 w 24"/>
                <a:gd name="T21" fmla="*/ 6 h 8"/>
                <a:gd name="T22" fmla="*/ 4 w 24"/>
                <a:gd name="T23" fmla="*/ 8 h 8"/>
                <a:gd name="T24" fmla="*/ 20 w 24"/>
                <a:gd name="T25" fmla="*/ 8 h 8"/>
                <a:gd name="T26" fmla="*/ 20 w 24"/>
                <a:gd name="T27" fmla="*/ 8 h 8"/>
                <a:gd name="T28" fmla="*/ 24 w 24"/>
                <a:gd name="T29" fmla="*/ 6 h 8"/>
                <a:gd name="T30" fmla="*/ 24 w 24"/>
                <a:gd name="T31" fmla="*/ 4 h 8"/>
                <a:gd name="T32" fmla="*/ 24 w 24"/>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8">
                  <a:moveTo>
                    <a:pt x="24" y="4"/>
                  </a:moveTo>
                  <a:lnTo>
                    <a:pt x="24" y="4"/>
                  </a:lnTo>
                  <a:lnTo>
                    <a:pt x="24" y="2"/>
                  </a:lnTo>
                  <a:lnTo>
                    <a:pt x="20" y="0"/>
                  </a:lnTo>
                  <a:lnTo>
                    <a:pt x="4" y="0"/>
                  </a:lnTo>
                  <a:lnTo>
                    <a:pt x="4" y="0"/>
                  </a:lnTo>
                  <a:lnTo>
                    <a:pt x="0" y="2"/>
                  </a:lnTo>
                  <a:lnTo>
                    <a:pt x="0" y="4"/>
                  </a:lnTo>
                  <a:lnTo>
                    <a:pt x="0" y="4"/>
                  </a:lnTo>
                  <a:lnTo>
                    <a:pt x="0" y="4"/>
                  </a:lnTo>
                  <a:lnTo>
                    <a:pt x="0" y="6"/>
                  </a:lnTo>
                  <a:lnTo>
                    <a:pt x="4" y="8"/>
                  </a:lnTo>
                  <a:lnTo>
                    <a:pt x="20" y="8"/>
                  </a:lnTo>
                  <a:lnTo>
                    <a:pt x="20" y="8"/>
                  </a:lnTo>
                  <a:lnTo>
                    <a:pt x="24" y="6"/>
                  </a:lnTo>
                  <a:lnTo>
                    <a:pt x="24" y="4"/>
                  </a:lnTo>
                  <a:lnTo>
                    <a:pt x="24" y="4"/>
                  </a:lnTo>
                  <a:close/>
                </a:path>
              </a:pathLst>
            </a:custGeom>
            <a:solidFill>
              <a:srgbClr val="D5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sp>
          <p:nvSpPr>
            <p:cNvPr id="111" name="Freeform 83"/>
            <p:cNvSpPr>
              <a:spLocks/>
            </p:cNvSpPr>
            <p:nvPr/>
          </p:nvSpPr>
          <p:spPr bwMode="auto">
            <a:xfrm>
              <a:off x="1696" y="1342"/>
              <a:ext cx="1174" cy="22"/>
            </a:xfrm>
            <a:custGeom>
              <a:avLst/>
              <a:gdLst>
                <a:gd name="T0" fmla="*/ 0 w 1174"/>
                <a:gd name="T1" fmla="*/ 0 h 22"/>
                <a:gd name="T2" fmla="*/ 0 w 1174"/>
                <a:gd name="T3" fmla="*/ 20 h 22"/>
                <a:gd name="T4" fmla="*/ 0 w 1174"/>
                <a:gd name="T5" fmla="*/ 20 h 22"/>
                <a:gd name="T6" fmla="*/ 56 w 1174"/>
                <a:gd name="T7" fmla="*/ 20 h 22"/>
                <a:gd name="T8" fmla="*/ 1142 w 1174"/>
                <a:gd name="T9" fmla="*/ 22 h 22"/>
                <a:gd name="T10" fmla="*/ 1142 w 1174"/>
                <a:gd name="T11" fmla="*/ 22 h 22"/>
                <a:gd name="T12" fmla="*/ 1174 w 1174"/>
                <a:gd name="T13" fmla="*/ 20 h 22"/>
                <a:gd name="T14" fmla="*/ 1174 w 1174"/>
                <a:gd name="T15" fmla="*/ 0 h 22"/>
                <a:gd name="T16" fmla="*/ 0 w 1174"/>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4" h="22">
                  <a:moveTo>
                    <a:pt x="0" y="0"/>
                  </a:moveTo>
                  <a:lnTo>
                    <a:pt x="0" y="20"/>
                  </a:lnTo>
                  <a:lnTo>
                    <a:pt x="0" y="20"/>
                  </a:lnTo>
                  <a:lnTo>
                    <a:pt x="56" y="20"/>
                  </a:lnTo>
                  <a:lnTo>
                    <a:pt x="1142" y="22"/>
                  </a:lnTo>
                  <a:lnTo>
                    <a:pt x="1142" y="22"/>
                  </a:lnTo>
                  <a:lnTo>
                    <a:pt x="1174" y="20"/>
                  </a:lnTo>
                  <a:lnTo>
                    <a:pt x="1174" y="0"/>
                  </a:lnTo>
                  <a:lnTo>
                    <a:pt x="0" y="0"/>
                  </a:lnTo>
                  <a:close/>
                </a:path>
              </a:pathLst>
            </a:custGeom>
            <a:solidFill>
              <a:srgbClr val="AB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defRPr/>
              </a:pPr>
              <a:endParaRPr lang="en-US" sz="1350" kern="0" dirty="0">
                <a:solidFill>
                  <a:prstClr val="black"/>
                </a:solidFill>
                <a:latin typeface="Calibri" panose="020F0502020204030204"/>
              </a:endParaRPr>
            </a:p>
          </p:txBody>
        </p:sp>
      </p:grpSp>
      <p:sp>
        <p:nvSpPr>
          <p:cNvPr id="112" name="Rounded Rectangle 111"/>
          <p:cNvSpPr/>
          <p:nvPr/>
        </p:nvSpPr>
        <p:spPr>
          <a:xfrm>
            <a:off x="609600" y="1485901"/>
            <a:ext cx="4038600" cy="1409700"/>
          </a:xfrm>
          <a:prstGeom prst="roundRect">
            <a:avLst>
              <a:gd name="adj" fmla="val 9849"/>
            </a:avLst>
          </a:prstGeom>
          <a:solidFill>
            <a:srgbClr val="ED7D31">
              <a:lumMod val="40000"/>
              <a:lumOff val="60000"/>
            </a:srgbClr>
          </a:solidFill>
          <a:ln w="12700" cap="flat" cmpd="sng" algn="ctr">
            <a:noFill/>
            <a:prstDash val="solid"/>
            <a:miter lim="800000"/>
          </a:ln>
          <a:effectLst/>
        </p:spPr>
        <p:txBody>
          <a:bodyPr lIns="45720" tIns="45720" rIns="45720" bIns="45720" rtlCol="0" anchor="ctr" anchorCtr="1"/>
          <a:lstStyle/>
          <a:p>
            <a:pPr algn="ctr" fontAlgn="auto">
              <a:spcBef>
                <a:spcPts val="0"/>
              </a:spcBef>
              <a:spcAft>
                <a:spcPts val="0"/>
              </a:spcAft>
              <a:defRPr/>
            </a:pPr>
            <a:r>
              <a:rPr lang="en-US" b="1" u="sng" kern="0" dirty="0">
                <a:solidFill>
                  <a:srgbClr val="923222"/>
                </a:solidFill>
                <a:effectLst>
                  <a:outerShdw blurRad="38100" dist="38100" dir="2700000" algn="tl">
                    <a:srgbClr val="000000">
                      <a:alpha val="43137"/>
                    </a:srgbClr>
                  </a:outerShdw>
                </a:effectLst>
                <a:latin typeface="Calibri" panose="020F0502020204030204"/>
              </a:rPr>
              <a:t>Contract Carriers</a:t>
            </a:r>
            <a:r>
              <a:rPr lang="en-US" b="1" u="sng" kern="0" dirty="0">
                <a:solidFill>
                  <a:srgbClr val="923222"/>
                </a:solidFill>
                <a:latin typeface="Calibri" panose="020F0502020204030204"/>
              </a:rPr>
              <a:t> </a:t>
            </a:r>
          </a:p>
          <a:p>
            <a:pPr algn="ctr" fontAlgn="auto">
              <a:spcBef>
                <a:spcPts val="0"/>
              </a:spcBef>
              <a:spcAft>
                <a:spcPts val="0"/>
              </a:spcAft>
              <a:defRPr/>
            </a:pPr>
            <a:r>
              <a:rPr lang="en-US" sz="2000" kern="0" dirty="0">
                <a:solidFill>
                  <a:prstClr val="black">
                    <a:lumMod val="75000"/>
                    <a:lumOff val="25000"/>
                  </a:prstClr>
                </a:solidFill>
                <a:effectLst>
                  <a:outerShdw blurRad="38100" dist="38100" dir="2700000" algn="tl">
                    <a:srgbClr val="000000">
                      <a:alpha val="43137"/>
                    </a:srgbClr>
                  </a:outerShdw>
                </a:effectLst>
                <a:latin typeface="Calibri" panose="020F0502020204030204"/>
              </a:rPr>
              <a:t>Person or company who transports freight under contract to one or a limited number of shippers.</a:t>
            </a:r>
          </a:p>
        </p:txBody>
      </p:sp>
      <p:sp>
        <p:nvSpPr>
          <p:cNvPr id="118" name="Rectangle 2"/>
          <p:cNvSpPr>
            <a:spLocks noGrp="1" noChangeArrowheads="1"/>
          </p:cNvSpPr>
          <p:nvPr>
            <p:ph type="title"/>
          </p:nvPr>
        </p:nvSpPr>
        <p:spPr>
          <a:xfrm>
            <a:off x="228600" y="42863"/>
            <a:ext cx="7399338" cy="690562"/>
          </a:xfrm>
        </p:spPr>
        <p:txBody>
          <a:bodyPr anchor="ctr" anchorCtr="0"/>
          <a:lstStyle/>
          <a:p>
            <a:r>
              <a:rPr lang="en-US" sz="2800" b="1" dirty="0">
                <a:solidFill>
                  <a:srgbClr val="923222"/>
                </a:solidFill>
                <a:effectLst>
                  <a:outerShdw blurRad="38100" dist="38100" dir="2700000" algn="tl">
                    <a:srgbClr val="000000">
                      <a:alpha val="43137"/>
                    </a:srgbClr>
                  </a:outerShdw>
                </a:effectLst>
              </a:rPr>
              <a:t>Transportation Company Classifications</a:t>
            </a:r>
          </a:p>
        </p:txBody>
      </p:sp>
      <p:sp>
        <p:nvSpPr>
          <p:cNvPr id="4" name="Slide Number Placeholder 3"/>
          <p:cNvSpPr>
            <a:spLocks noGrp="1"/>
          </p:cNvSpPr>
          <p:nvPr>
            <p:ph type="sldNum" sz="quarter" idx="4"/>
          </p:nvPr>
        </p:nvSpPr>
        <p:spPr/>
        <p:txBody>
          <a:bodyPr/>
          <a:lstStyle/>
          <a:p>
            <a:fld id="{E66AA3EA-0569-43EF-BBA3-83FDB109D582}" type="slidenum">
              <a:rPr lang="en-US" smtClean="0"/>
              <a:pPr/>
              <a:t>38</a:t>
            </a:fld>
            <a:endParaRPr lang="en-US" dirty="0"/>
          </a:p>
        </p:txBody>
      </p:sp>
    </p:spTree>
    <p:extLst>
      <p:ext uri="{BB962C8B-B14F-4D97-AF65-F5344CB8AC3E}">
        <p14:creationId xmlns:p14="http://schemas.microsoft.com/office/powerpoint/2010/main" val="3431288590"/>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1500" fill="hold"/>
                                        <p:tgtEl>
                                          <p:spTgt spid="73"/>
                                        </p:tgtEl>
                                        <p:attrNameLst>
                                          <p:attrName>ppt_x</p:attrName>
                                        </p:attrNameLst>
                                      </p:cBhvr>
                                      <p:tavLst>
                                        <p:tav tm="0">
                                          <p:val>
                                            <p:strVal val="1+#ppt_w/2"/>
                                          </p:val>
                                        </p:tav>
                                        <p:tav tm="100000">
                                          <p:val>
                                            <p:strVal val="#ppt_x"/>
                                          </p:val>
                                        </p:tav>
                                      </p:tavLst>
                                    </p:anim>
                                    <p:anim calcmode="lin" valueType="num">
                                      <p:cBhvr additive="base">
                                        <p:cTn id="8" dur="1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1+#ppt_w/2"/>
                                          </p:val>
                                        </p:tav>
                                        <p:tav tm="100000">
                                          <p:val>
                                            <p:strVal val="#ppt_x"/>
                                          </p:val>
                                        </p:tav>
                                      </p:tavLst>
                                    </p:anim>
                                    <p:anim calcmode="lin" valueType="num">
                                      <p:cBhvr additive="base">
                                        <p:cTn id="14"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additive="base">
                                        <p:cTn id="19" dur="500" fill="hold"/>
                                        <p:tgtEl>
                                          <p:spTgt spid="112"/>
                                        </p:tgtEl>
                                        <p:attrNameLst>
                                          <p:attrName>ppt_x</p:attrName>
                                        </p:attrNameLst>
                                      </p:cBhvr>
                                      <p:tavLst>
                                        <p:tav tm="0">
                                          <p:val>
                                            <p:strVal val="1+#ppt_w/2"/>
                                          </p:val>
                                        </p:tav>
                                        <p:tav tm="100000">
                                          <p:val>
                                            <p:strVal val="#ppt_x"/>
                                          </p:val>
                                        </p:tav>
                                      </p:tavLst>
                                    </p:anim>
                                    <p:anim calcmode="lin" valueType="num">
                                      <p:cBhvr additive="base">
                                        <p:cTn id="20"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1+#ppt_w/2"/>
                                          </p:val>
                                        </p:tav>
                                        <p:tav tm="100000">
                                          <p:val>
                                            <p:strVal val="#ppt_x"/>
                                          </p:val>
                                        </p:tav>
                                      </p:tavLst>
                                    </p:anim>
                                    <p:anim calcmode="lin" valueType="num">
                                      <p:cBhvr additive="base">
                                        <p:cTn id="26"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1+#ppt_w/2"/>
                                          </p:val>
                                        </p:tav>
                                        <p:tav tm="100000">
                                          <p:val>
                                            <p:strVal val="#ppt_x"/>
                                          </p:val>
                                        </p:tav>
                                      </p:tavLst>
                                    </p:anim>
                                    <p:anim calcmode="lin" valueType="num">
                                      <p:cBhvr additive="base">
                                        <p:cTn id="32"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1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535"/>
            <a:ext cx="84391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Modes of Transportation</a:t>
            </a:r>
          </a:p>
        </p:txBody>
      </p:sp>
      <p:sp>
        <p:nvSpPr>
          <p:cNvPr id="3" name="Content Placeholder 2"/>
          <p:cNvSpPr>
            <a:spLocks noGrp="1"/>
          </p:cNvSpPr>
          <p:nvPr>
            <p:ph idx="1"/>
          </p:nvPr>
        </p:nvSpPr>
        <p:spPr>
          <a:xfrm>
            <a:off x="6925733" y="5971117"/>
            <a:ext cx="1236133" cy="480483"/>
          </a:xfrm>
        </p:spPr>
        <p:txBody>
          <a:bodyPr/>
          <a:lstStyle/>
          <a:p>
            <a:pPr marL="0" lvl="1" indent="0" algn="ctr">
              <a:spcBef>
                <a:spcPts val="2400"/>
              </a:spcBef>
              <a:spcAft>
                <a:spcPts val="2400"/>
              </a:spcAft>
              <a:buClr>
                <a:srgbClr val="923222"/>
              </a:buClr>
              <a:buSzPct val="110000"/>
              <a:buNone/>
            </a:pPr>
            <a:r>
              <a:rPr lang="en-US" sz="2800" dirty="0">
                <a:latin typeface="Calibri" panose="020F0502020204030204" pitchFamily="34" charset="0"/>
                <a:ea typeface="ＭＳ Ｐゴシック" panose="020B0600070205080204" pitchFamily="34" charset="-128"/>
              </a:rPr>
              <a:t>Water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78" t="8222" r="11999" b="20815"/>
          <a:stretch/>
        </p:blipFill>
        <p:spPr>
          <a:xfrm>
            <a:off x="5820832" y="4677063"/>
            <a:ext cx="2768601" cy="1567873"/>
          </a:xfrm>
          <a:prstGeom prst="rect">
            <a:avLst/>
          </a:prstGeom>
        </p:spPr>
      </p:pic>
      <p:sp>
        <p:nvSpPr>
          <p:cNvPr id="8" name="Rectangle 7"/>
          <p:cNvSpPr/>
          <p:nvPr/>
        </p:nvSpPr>
        <p:spPr>
          <a:xfrm>
            <a:off x="228600" y="914400"/>
            <a:ext cx="3810000" cy="830997"/>
          </a:xfrm>
          <a:prstGeom prst="rect">
            <a:avLst/>
          </a:prstGeom>
          <a:solidFill>
            <a:schemeClr val="accent1">
              <a:lumMod val="20000"/>
              <a:lumOff val="80000"/>
            </a:schemeClr>
          </a:solidFill>
          <a:ln>
            <a:solidFill>
              <a:srgbClr val="923222"/>
            </a:solidFill>
          </a:ln>
        </p:spPr>
        <p:txBody>
          <a:bodyPr wrap="square">
            <a:spAutoFit/>
          </a:bodyPr>
          <a:lstStyle/>
          <a:p>
            <a:r>
              <a:rPr lang="en-US" b="1" dirty="0">
                <a:solidFill>
                  <a:srgbClr val="923222"/>
                </a:solidFill>
                <a:latin typeface="Calibri" panose="020F0502020204030204" pitchFamily="34" charset="0"/>
              </a:rPr>
              <a:t>“</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Mode</a:t>
            </a:r>
            <a:r>
              <a:rPr lang="en-US" b="1" dirty="0">
                <a:solidFill>
                  <a:srgbClr val="923222"/>
                </a:solidFill>
                <a:latin typeface="Calibri" panose="020F0502020204030204" pitchFamily="34" charset="0"/>
              </a:rPr>
              <a:t>” </a:t>
            </a:r>
            <a:r>
              <a:rPr lang="en-US" dirty="0">
                <a:solidFill>
                  <a:prstClr val="black"/>
                </a:solidFill>
                <a:latin typeface="Calibri" panose="020F0502020204030204" pitchFamily="34" charset="0"/>
              </a:rPr>
              <a:t>refers to the </a:t>
            </a:r>
            <a:r>
              <a:rPr lang="en-US" b="1" dirty="0">
                <a:solidFill>
                  <a:prstClr val="black"/>
                </a:solidFill>
                <a:latin typeface="Calibri" panose="020F0502020204030204" pitchFamily="34" charset="0"/>
              </a:rPr>
              <a:t>way</a:t>
            </a:r>
            <a:r>
              <a:rPr lang="en-US" dirty="0">
                <a:solidFill>
                  <a:prstClr val="black"/>
                </a:solidFill>
                <a:latin typeface="Calibri" panose="020F0502020204030204" pitchFamily="34" charset="0"/>
              </a:rPr>
              <a:t> in which goods are transported</a:t>
            </a:r>
          </a:p>
        </p:txBody>
      </p:sp>
      <p:sp>
        <p:nvSpPr>
          <p:cNvPr id="15" name="Rectangle 14"/>
          <p:cNvSpPr/>
          <p:nvPr/>
        </p:nvSpPr>
        <p:spPr>
          <a:xfrm>
            <a:off x="4749800" y="914400"/>
            <a:ext cx="4165600" cy="830997"/>
          </a:xfrm>
          <a:prstGeom prst="rect">
            <a:avLst/>
          </a:prstGeom>
          <a:solidFill>
            <a:schemeClr val="accent1">
              <a:lumMod val="20000"/>
              <a:lumOff val="80000"/>
            </a:schemeClr>
          </a:solidFill>
          <a:ln>
            <a:solidFill>
              <a:srgbClr val="923222"/>
            </a:solidFill>
          </a:ln>
        </p:spPr>
        <p:txBody>
          <a:bodyPr wrap="square">
            <a:spAutoFit/>
          </a:bodyPr>
          <a:lstStyle/>
          <a:p>
            <a:r>
              <a:rPr lang="en-US" b="1" dirty="0">
                <a:solidFill>
                  <a:srgbClr val="923222"/>
                </a:solidFill>
                <a:latin typeface="Calibri" panose="020F0502020204030204" pitchFamily="34" charset="0"/>
              </a:rPr>
              <a:t>“</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Carrier</a:t>
            </a:r>
            <a:r>
              <a:rPr lang="en-US" b="1" dirty="0">
                <a:solidFill>
                  <a:srgbClr val="923222"/>
                </a:solidFill>
                <a:latin typeface="Calibri" panose="020F0502020204030204" pitchFamily="34" charset="0"/>
              </a:rPr>
              <a:t>” </a:t>
            </a:r>
            <a:r>
              <a:rPr lang="en-US" dirty="0">
                <a:solidFill>
                  <a:prstClr val="black"/>
                </a:solidFill>
                <a:latin typeface="Calibri" panose="020F0502020204030204" pitchFamily="34" charset="0"/>
              </a:rPr>
              <a:t>refers to the </a:t>
            </a:r>
            <a:r>
              <a:rPr lang="en-US" b="1" dirty="0">
                <a:solidFill>
                  <a:prstClr val="black"/>
                </a:solidFill>
                <a:latin typeface="Calibri" panose="020F0502020204030204" pitchFamily="34" charset="0"/>
              </a:rPr>
              <a:t>company</a:t>
            </a:r>
            <a:r>
              <a:rPr lang="en-US" dirty="0">
                <a:solidFill>
                  <a:prstClr val="black"/>
                </a:solidFill>
                <a:latin typeface="Calibri" panose="020F0502020204030204" pitchFamily="34" charset="0"/>
              </a:rPr>
              <a:t> that transports the goods</a:t>
            </a:r>
          </a:p>
        </p:txBody>
      </p:sp>
      <p:grpSp>
        <p:nvGrpSpPr>
          <p:cNvPr id="19" name="Group 18"/>
          <p:cNvGrpSpPr/>
          <p:nvPr/>
        </p:nvGrpSpPr>
        <p:grpSpPr>
          <a:xfrm>
            <a:off x="372533" y="2184401"/>
            <a:ext cx="2853267" cy="1700944"/>
            <a:chOff x="2286000" y="1026584"/>
            <a:chExt cx="2514601" cy="1554893"/>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550" t="4520" r="4784" b="11298"/>
            <a:stretch/>
          </p:blipFill>
          <p:spPr>
            <a:xfrm flipH="1">
              <a:off x="2286000" y="1026584"/>
              <a:ext cx="2514601" cy="1261534"/>
            </a:xfrm>
            <a:prstGeom prst="rect">
              <a:avLst/>
            </a:prstGeom>
          </p:spPr>
        </p:pic>
        <p:sp>
          <p:nvSpPr>
            <p:cNvPr id="13" name="Rectangle 12"/>
            <p:cNvSpPr/>
            <p:nvPr/>
          </p:nvSpPr>
          <p:spPr>
            <a:xfrm>
              <a:off x="3059738" y="2058257"/>
              <a:ext cx="967124" cy="523220"/>
            </a:xfrm>
            <a:prstGeom prst="rect">
              <a:avLst/>
            </a:prstGeom>
          </p:spPr>
          <p:txBody>
            <a:bodyPr wrap="none">
              <a:spAutoFit/>
            </a:bodyPr>
            <a:lstStyle/>
            <a:p>
              <a:pPr marL="0" lvl="1" algn="ctr">
                <a:spcBef>
                  <a:spcPts val="2400"/>
                </a:spcBef>
                <a:spcAft>
                  <a:spcPts val="2400"/>
                </a:spcAft>
                <a:buClr>
                  <a:srgbClr val="923222"/>
                </a:buClr>
                <a:buSzPct val="110000"/>
              </a:pPr>
              <a:r>
                <a:rPr lang="en-US" sz="2800" dirty="0">
                  <a:latin typeface="Calibri" panose="020F0502020204030204" pitchFamily="34" charset="0"/>
                  <a:ea typeface="ＭＳ Ｐゴシック" panose="020B0600070205080204" pitchFamily="34" charset="-128"/>
                </a:rPr>
                <a:t>Truck</a:t>
              </a:r>
              <a:endParaRPr lang="en-US" sz="2000" i="1" dirty="0">
                <a:latin typeface="Calibri" panose="020F0502020204030204" pitchFamily="34" charset="0"/>
                <a:ea typeface="ＭＳ Ｐゴシック" panose="020B0600070205080204" pitchFamily="34" charset="-128"/>
              </a:endParaRPr>
            </a:p>
          </p:txBody>
        </p:sp>
      </p:grpSp>
      <p:grpSp>
        <p:nvGrpSpPr>
          <p:cNvPr id="20" name="Group 19"/>
          <p:cNvGrpSpPr/>
          <p:nvPr/>
        </p:nvGrpSpPr>
        <p:grpSpPr>
          <a:xfrm>
            <a:off x="5764124" y="2275417"/>
            <a:ext cx="2882019" cy="1394883"/>
            <a:chOff x="5349257" y="1869017"/>
            <a:chExt cx="2882019" cy="139488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r="554" b="14444"/>
            <a:stretch/>
          </p:blipFill>
          <p:spPr>
            <a:xfrm>
              <a:off x="5349257" y="1869017"/>
              <a:ext cx="2882019" cy="1202267"/>
            </a:xfrm>
            <a:prstGeom prst="rect">
              <a:avLst/>
            </a:prstGeom>
          </p:spPr>
        </p:pic>
        <p:sp>
          <p:nvSpPr>
            <p:cNvPr id="16" name="Rectangle 15"/>
            <p:cNvSpPr/>
            <p:nvPr/>
          </p:nvSpPr>
          <p:spPr>
            <a:xfrm>
              <a:off x="6432636" y="2740680"/>
              <a:ext cx="715260" cy="523220"/>
            </a:xfrm>
            <a:prstGeom prst="rect">
              <a:avLst/>
            </a:prstGeom>
          </p:spPr>
          <p:txBody>
            <a:bodyPr wrap="none">
              <a:spAutoFit/>
            </a:bodyPr>
            <a:lstStyle/>
            <a:p>
              <a:pPr marL="0" lvl="1" algn="ctr">
                <a:spcBef>
                  <a:spcPts val="2400"/>
                </a:spcBef>
                <a:spcAft>
                  <a:spcPts val="2400"/>
                </a:spcAft>
                <a:buClr>
                  <a:srgbClr val="923222"/>
                </a:buClr>
                <a:buSzPct val="110000"/>
              </a:pPr>
              <a:r>
                <a:rPr lang="en-US" sz="2800" dirty="0">
                  <a:latin typeface="Calibri" panose="020F0502020204030204" pitchFamily="34" charset="0"/>
                  <a:ea typeface="ＭＳ Ｐゴシック" panose="020B0600070205080204" pitchFamily="34" charset="-128"/>
                </a:rPr>
                <a:t>Rail</a:t>
              </a:r>
            </a:p>
          </p:txBody>
        </p:sp>
      </p:grpSp>
      <p:grpSp>
        <p:nvGrpSpPr>
          <p:cNvPr id="21" name="Group 20"/>
          <p:cNvGrpSpPr/>
          <p:nvPr/>
        </p:nvGrpSpPr>
        <p:grpSpPr>
          <a:xfrm>
            <a:off x="510116" y="4732868"/>
            <a:ext cx="2908300" cy="1772769"/>
            <a:chOff x="2286000" y="2901828"/>
            <a:chExt cx="2480734" cy="1479672"/>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622" t="9466" r="13556" b="24045"/>
            <a:stretch/>
          </p:blipFill>
          <p:spPr>
            <a:xfrm>
              <a:off x="2286000" y="2901828"/>
              <a:ext cx="2480734" cy="1176989"/>
            </a:xfrm>
            <a:prstGeom prst="rect">
              <a:avLst/>
            </a:prstGeom>
          </p:spPr>
        </p:pic>
        <p:sp>
          <p:nvSpPr>
            <p:cNvPr id="17" name="Rectangle 16"/>
            <p:cNvSpPr/>
            <p:nvPr/>
          </p:nvSpPr>
          <p:spPr>
            <a:xfrm>
              <a:off x="2794000" y="3858280"/>
              <a:ext cx="599844" cy="523220"/>
            </a:xfrm>
            <a:prstGeom prst="rect">
              <a:avLst/>
            </a:prstGeom>
          </p:spPr>
          <p:txBody>
            <a:bodyPr wrap="none">
              <a:spAutoFit/>
            </a:bodyPr>
            <a:lstStyle/>
            <a:p>
              <a:pPr marL="0" lvl="1" algn="ctr">
                <a:spcBef>
                  <a:spcPts val="2400"/>
                </a:spcBef>
                <a:spcAft>
                  <a:spcPts val="2400"/>
                </a:spcAft>
                <a:buClr>
                  <a:srgbClr val="923222"/>
                </a:buClr>
                <a:buSzPct val="110000"/>
              </a:pPr>
              <a:r>
                <a:rPr lang="en-US" sz="2800" dirty="0">
                  <a:latin typeface="Calibri" panose="020F0502020204030204" pitchFamily="34" charset="0"/>
                  <a:ea typeface="ＭＳ Ｐゴシック" panose="020B0600070205080204" pitchFamily="34" charset="-128"/>
                </a:rPr>
                <a:t>Air</a:t>
              </a:r>
            </a:p>
          </p:txBody>
        </p:sp>
      </p:grpSp>
      <p:grpSp>
        <p:nvGrpSpPr>
          <p:cNvPr id="22" name="Group 21"/>
          <p:cNvGrpSpPr/>
          <p:nvPr/>
        </p:nvGrpSpPr>
        <p:grpSpPr>
          <a:xfrm>
            <a:off x="3277849" y="3464985"/>
            <a:ext cx="2588302" cy="1597226"/>
            <a:chOff x="5631582" y="3905251"/>
            <a:chExt cx="2588302" cy="1597226"/>
          </a:xfrm>
        </p:grpSpPr>
        <p:grpSp>
          <p:nvGrpSpPr>
            <p:cNvPr id="12" name="Group 11"/>
            <p:cNvGrpSpPr/>
            <p:nvPr/>
          </p:nvGrpSpPr>
          <p:grpSpPr>
            <a:xfrm>
              <a:off x="5631582" y="3905251"/>
              <a:ext cx="2588302" cy="1128887"/>
              <a:chOff x="5321300" y="4099280"/>
              <a:chExt cx="2588302" cy="891820"/>
            </a:xfrm>
          </p:grpSpPr>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5342" t="67521" r="71581" b="6410"/>
              <a:stretch/>
            </p:blipFill>
            <p:spPr>
              <a:xfrm>
                <a:off x="7302500" y="4202291"/>
                <a:ext cx="607102" cy="685799"/>
              </a:xfrm>
              <a:prstGeom prst="rect">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b="15267"/>
              <a:stretch/>
            </p:blipFill>
            <p:spPr>
              <a:xfrm>
                <a:off x="5321300" y="4099280"/>
                <a:ext cx="1871133" cy="891820"/>
              </a:xfrm>
              <a:prstGeom prst="rect">
                <a:avLst/>
              </a:prstGeom>
            </p:spPr>
          </p:pic>
        </p:grpSp>
        <p:sp>
          <p:nvSpPr>
            <p:cNvPr id="18" name="Rectangle 17"/>
            <p:cNvSpPr/>
            <p:nvPr/>
          </p:nvSpPr>
          <p:spPr>
            <a:xfrm>
              <a:off x="6250708" y="4979257"/>
              <a:ext cx="1350050" cy="523220"/>
            </a:xfrm>
            <a:prstGeom prst="rect">
              <a:avLst/>
            </a:prstGeom>
          </p:spPr>
          <p:txBody>
            <a:bodyPr wrap="none">
              <a:spAutoFit/>
            </a:bodyPr>
            <a:lstStyle/>
            <a:p>
              <a:pPr marL="0" lvl="1" algn="ctr">
                <a:spcBef>
                  <a:spcPts val="2400"/>
                </a:spcBef>
                <a:spcAft>
                  <a:spcPts val="2400"/>
                </a:spcAft>
                <a:buClr>
                  <a:srgbClr val="923222"/>
                </a:buClr>
                <a:buSzPct val="110000"/>
              </a:pPr>
              <a:r>
                <a:rPr lang="en-US" sz="2800" dirty="0">
                  <a:latin typeface="Calibri" panose="020F0502020204030204" pitchFamily="34" charset="0"/>
                  <a:ea typeface="ＭＳ Ｐゴシック" panose="020B0600070205080204" pitchFamily="34" charset="-128"/>
                </a:rPr>
                <a:t>Pipeline</a:t>
              </a:r>
            </a:p>
          </p:txBody>
        </p:sp>
      </p:grpSp>
      <p:sp>
        <p:nvSpPr>
          <p:cNvPr id="23" name="Slide Number Placeholder 22"/>
          <p:cNvSpPr>
            <a:spLocks noGrp="1"/>
          </p:cNvSpPr>
          <p:nvPr>
            <p:ph type="sldNum" sz="quarter" idx="4"/>
          </p:nvPr>
        </p:nvSpPr>
        <p:spPr/>
        <p:txBody>
          <a:bodyPr/>
          <a:lstStyle/>
          <a:p>
            <a:fld id="{E66AA3EA-0569-43EF-BBA3-83FDB109D582}" type="slidenum">
              <a:rPr lang="en-US" smtClean="0"/>
              <a:pPr/>
              <a:t>39</a:t>
            </a:fld>
            <a:endParaRPr lang="en-US" dirty="0"/>
          </a:p>
        </p:txBody>
      </p:sp>
    </p:spTree>
    <p:extLst>
      <p:ext uri="{BB962C8B-B14F-4D97-AF65-F5344CB8AC3E}">
        <p14:creationId xmlns:p14="http://schemas.microsoft.com/office/powerpoint/2010/main" val="2619770481"/>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4294967295"/>
          </p:nvPr>
        </p:nvSpPr>
        <p:spPr>
          <a:xfrm>
            <a:off x="228600" y="914400"/>
            <a:ext cx="4343399" cy="3149600"/>
          </a:xfrm>
          <a:prstGeom prst="rect">
            <a:avLst/>
          </a:prstGeom>
        </p:spPr>
        <p:txBody>
          <a:bodyPr/>
          <a:lstStyle/>
          <a:p>
            <a:pPr marL="0" indent="0">
              <a:spcBef>
                <a:spcPts val="600"/>
              </a:spcBef>
              <a:spcAft>
                <a:spcPts val="600"/>
              </a:spcAft>
              <a:buFontTx/>
              <a:buNone/>
            </a:pPr>
            <a:r>
              <a:rPr lang="en-US" altLang="en-US" sz="2400" b="1" dirty="0">
                <a:latin typeface="Calibri" panose="020F0502020204030204" pitchFamily="34" charset="0"/>
                <a:ea typeface="ＭＳ Ｐゴシック" panose="020B0600070205080204" pitchFamily="34" charset="-128"/>
              </a:rPr>
              <a:t>Logistics is necessary to: </a:t>
            </a:r>
          </a:p>
          <a:p>
            <a:pPr marL="347663" lvl="1" indent="-233363">
              <a:spcBef>
                <a:spcPts val="1200"/>
              </a:spcBef>
              <a:spcAft>
                <a:spcPts val="12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Move goods and materials from suppliers to buyers</a:t>
            </a:r>
          </a:p>
          <a:p>
            <a:pPr marL="347663" lvl="1" indent="-233363">
              <a:spcBef>
                <a:spcPts val="1200"/>
              </a:spcBef>
              <a:spcAft>
                <a:spcPts val="12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Move goods and materials   between sites </a:t>
            </a:r>
            <a:r>
              <a:rPr lang="en-US" altLang="en-US" i="1" dirty="0">
                <a:latin typeface="Calibri" panose="020F0502020204030204" pitchFamily="34" charset="0"/>
                <a:ea typeface="ＭＳ Ｐゴシック" panose="020B0600070205080204" pitchFamily="34" charset="-128"/>
              </a:rPr>
              <a:t>(internal and external)</a:t>
            </a:r>
            <a:endParaRPr lang="en-US" altLang="en-US" sz="2000" i="1" dirty="0">
              <a:latin typeface="Calibri" panose="020F0502020204030204" pitchFamily="34" charset="0"/>
              <a:ea typeface="ＭＳ Ｐゴシック" panose="020B0600070205080204" pitchFamily="34" charset="-128"/>
            </a:endParaRPr>
          </a:p>
          <a:p>
            <a:pPr marL="347663" lvl="1" indent="-233363">
              <a:spcBef>
                <a:spcPts val="1200"/>
              </a:spcBef>
              <a:spcAft>
                <a:spcPts val="12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Move finished goods to the customer</a:t>
            </a:r>
          </a:p>
        </p:txBody>
      </p:sp>
      <p:sp>
        <p:nvSpPr>
          <p:cNvPr id="6"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Introduction </a:t>
            </a:r>
            <a:r>
              <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(continued)</a:t>
            </a:r>
          </a:p>
        </p:txBody>
      </p:sp>
      <p:sp>
        <p:nvSpPr>
          <p:cNvPr id="7" name="Rectangle 3"/>
          <p:cNvSpPr txBox="1">
            <a:spLocks noChangeArrowheads="1"/>
          </p:cNvSpPr>
          <p:nvPr/>
        </p:nvSpPr>
        <p:spPr bwMode="auto">
          <a:xfrm>
            <a:off x="228600" y="4508500"/>
            <a:ext cx="8686800" cy="19304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spcBef>
                <a:spcPts val="1200"/>
              </a:spcBef>
              <a:spcAft>
                <a:spcPts val="600"/>
              </a:spcAft>
              <a:buFontTx/>
              <a:buNone/>
            </a:pPr>
            <a:r>
              <a:rPr lang="en-US" altLang="en-US" sz="2400" b="1" kern="0" dirty="0">
                <a:latin typeface="Calibri" panose="020F0502020204030204" pitchFamily="34" charset="0"/>
                <a:ea typeface="ＭＳ Ｐゴシック" panose="020B0600070205080204" pitchFamily="34" charset="-128"/>
              </a:rPr>
              <a:t>Products have little value to the customer until they are </a:t>
            </a:r>
            <a:r>
              <a:rPr lang="en-US" altLang="en-US" sz="2400"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moved to the customer’s point of consumption </a:t>
            </a:r>
          </a:p>
          <a:p>
            <a:pPr marL="347663" lvl="1" indent="-2333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Delivered at the right time. </a:t>
            </a:r>
          </a:p>
          <a:p>
            <a:pPr marL="347663" lvl="1" indent="-2333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Delivered to the desired location.</a:t>
            </a:r>
          </a:p>
        </p:txBody>
      </p:sp>
      <p:pic>
        <p:nvPicPr>
          <p:cNvPr id="5" name="Picture 4"/>
          <p:cNvPicPr>
            <a:picLocks noChangeAspect="1"/>
          </p:cNvPicPr>
          <p:nvPr/>
        </p:nvPicPr>
        <p:blipFill>
          <a:blip r:embed="rId2"/>
          <a:stretch>
            <a:fillRect/>
          </a:stretch>
        </p:blipFill>
        <p:spPr>
          <a:xfrm>
            <a:off x="4446652" y="1600200"/>
            <a:ext cx="4468748" cy="2324100"/>
          </a:xfrm>
          <a:prstGeom prst="rect">
            <a:avLst/>
          </a:prstGeom>
          <a:ln>
            <a:solidFill>
              <a:schemeClr val="tx1"/>
            </a:solidFill>
          </a:ln>
        </p:spPr>
      </p:pic>
      <p:sp>
        <p:nvSpPr>
          <p:cNvPr id="4" name="TextBox 3"/>
          <p:cNvSpPr txBox="1"/>
          <p:nvPr/>
        </p:nvSpPr>
        <p:spPr>
          <a:xfrm>
            <a:off x="5343675" y="5503334"/>
            <a:ext cx="2647649" cy="830997"/>
          </a:xfrm>
          <a:prstGeom prst="rect">
            <a:avLst/>
          </a:prstGeom>
          <a:solidFill>
            <a:schemeClr val="accent1">
              <a:lumMod val="40000"/>
              <a:lumOff val="6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wrap="none" rtlCol="0">
            <a:spAutoFit/>
          </a:bodyPr>
          <a:lstStyle/>
          <a:p>
            <a:pPr algn="ctr"/>
            <a:r>
              <a:rPr lang="en-US" b="1" dirty="0">
                <a:latin typeface="Calibri" panose="020F0502020204030204" pitchFamily="34" charset="0"/>
              </a:rPr>
              <a:t>Customers can be </a:t>
            </a:r>
          </a:p>
          <a:p>
            <a:pPr algn="ctr"/>
            <a:r>
              <a:rPr lang="en-US" b="1" dirty="0">
                <a:latin typeface="Calibri" panose="020F0502020204030204" pitchFamily="34" charset="0"/>
              </a:rPr>
              <a:t>internal or external</a:t>
            </a:r>
          </a:p>
        </p:txBody>
      </p:sp>
      <p:sp>
        <p:nvSpPr>
          <p:cNvPr id="8" name="TextBox 7"/>
          <p:cNvSpPr txBox="1"/>
          <p:nvPr/>
        </p:nvSpPr>
        <p:spPr>
          <a:xfrm>
            <a:off x="838200" y="2108200"/>
            <a:ext cx="1476302" cy="307777"/>
          </a:xfrm>
          <a:prstGeom prst="rect">
            <a:avLst/>
          </a:prstGeom>
          <a:noFill/>
        </p:spPr>
        <p:txBody>
          <a:bodyPr wrap="none" rtlCol="0">
            <a:spAutoFit/>
          </a:bodyPr>
          <a:lstStyle/>
          <a:p>
            <a:r>
              <a:rPr lang="en-US" sz="1400" b="1" u="sng" dirty="0">
                <a:solidFill>
                  <a:srgbClr val="923222"/>
                </a:solidFill>
                <a:effectLst>
                  <a:outerShdw blurRad="38100" dist="38100" dir="2700000" algn="tl">
                    <a:srgbClr val="000000">
                      <a:alpha val="43137"/>
                    </a:srgbClr>
                  </a:outerShdw>
                </a:effectLst>
                <a:latin typeface="Calibri" panose="020F0502020204030204" pitchFamily="34" charset="0"/>
              </a:rPr>
              <a:t>Inbound Logistics</a:t>
            </a:r>
          </a:p>
        </p:txBody>
      </p:sp>
      <p:sp>
        <p:nvSpPr>
          <p:cNvPr id="10" name="TextBox 9"/>
          <p:cNvSpPr txBox="1"/>
          <p:nvPr/>
        </p:nvSpPr>
        <p:spPr>
          <a:xfrm>
            <a:off x="809698" y="3005667"/>
            <a:ext cx="1525739" cy="307777"/>
          </a:xfrm>
          <a:prstGeom prst="rect">
            <a:avLst/>
          </a:prstGeom>
          <a:noFill/>
        </p:spPr>
        <p:txBody>
          <a:bodyPr wrap="none" rtlCol="0">
            <a:spAutoFit/>
          </a:bodyPr>
          <a:lstStyle/>
          <a:p>
            <a:r>
              <a:rPr lang="en-US" sz="1400" b="1" u="sng" dirty="0">
                <a:solidFill>
                  <a:srgbClr val="923222"/>
                </a:solidFill>
                <a:effectLst>
                  <a:outerShdw blurRad="38100" dist="38100" dir="2700000" algn="tl">
                    <a:srgbClr val="000000">
                      <a:alpha val="43137"/>
                    </a:srgbClr>
                  </a:outerShdw>
                </a:effectLst>
                <a:latin typeface="Calibri" panose="020F0502020204030204" pitchFamily="34" charset="0"/>
              </a:rPr>
              <a:t>Material Handling</a:t>
            </a:r>
          </a:p>
        </p:txBody>
      </p:sp>
      <p:sp>
        <p:nvSpPr>
          <p:cNvPr id="11" name="TextBox 10"/>
          <p:cNvSpPr txBox="1"/>
          <p:nvPr/>
        </p:nvSpPr>
        <p:spPr>
          <a:xfrm>
            <a:off x="838200" y="3920067"/>
            <a:ext cx="1612557" cy="307777"/>
          </a:xfrm>
          <a:prstGeom prst="rect">
            <a:avLst/>
          </a:prstGeom>
          <a:noFill/>
        </p:spPr>
        <p:txBody>
          <a:bodyPr wrap="none" rtlCol="0">
            <a:spAutoFit/>
          </a:bodyPr>
          <a:lstStyle/>
          <a:p>
            <a:r>
              <a:rPr lang="en-US" sz="1400" b="1" u="sng" dirty="0">
                <a:solidFill>
                  <a:srgbClr val="923222"/>
                </a:solidFill>
                <a:effectLst>
                  <a:outerShdw blurRad="38100" dist="38100" dir="2700000" algn="tl">
                    <a:srgbClr val="000000">
                      <a:alpha val="43137"/>
                    </a:srgbClr>
                  </a:outerShdw>
                </a:effectLst>
                <a:latin typeface="Calibri" panose="020F0502020204030204" pitchFamily="34" charset="0"/>
              </a:rPr>
              <a:t>Outbound Logistics</a:t>
            </a:r>
          </a:p>
        </p:txBody>
      </p:sp>
      <p:sp>
        <p:nvSpPr>
          <p:cNvPr id="9" name="Slide Number Placeholder 8"/>
          <p:cNvSpPr>
            <a:spLocks noGrp="1"/>
          </p:cNvSpPr>
          <p:nvPr>
            <p:ph type="sldNum" sz="quarter" idx="4"/>
          </p:nvPr>
        </p:nvSpPr>
        <p:spPr/>
        <p:txBody>
          <a:bodyPr/>
          <a:lstStyle/>
          <a:p>
            <a:fld id="{E66AA3EA-0569-43EF-BBA3-83FDB109D582}" type="slidenum">
              <a:rPr lang="en-US" smtClean="0"/>
              <a:pPr/>
              <a:t>4</a:t>
            </a:fld>
            <a:endParaRPr lang="en-US" dirty="0"/>
          </a:p>
        </p:txBody>
      </p:sp>
    </p:spTree>
    <p:extLst>
      <p:ext uri="{BB962C8B-B14F-4D97-AF65-F5344CB8AC3E}">
        <p14:creationId xmlns:p14="http://schemas.microsoft.com/office/powerpoint/2010/main" val="2222951862"/>
      </p:ext>
    </p:extLst>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4294967295"/>
          </p:nvPr>
        </p:nvSpPr>
        <p:spPr>
          <a:xfrm>
            <a:off x="228600" y="917840"/>
            <a:ext cx="8686800" cy="5767387"/>
          </a:xfrm>
          <a:prstGeom prst="rect">
            <a:avLst/>
          </a:prstGeom>
        </p:spPr>
        <p:txBody>
          <a:body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Most flexible mode of transportation</a:t>
            </a:r>
            <a:endParaRPr lang="en-US" altLang="en-US" sz="2400" b="1" u="sng" dirty="0">
              <a:latin typeface="Calibri" panose="020F0502020204030204" pitchFamily="34" charset="0"/>
              <a:ea typeface="ＭＳ Ｐゴシック" panose="020B0600070205080204" pitchFamily="34" charset="-128"/>
            </a:endParaRP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Carries &gt; 80% of U.S. Freight</a:t>
            </a:r>
            <a:endParaRPr lang="en-US" altLang="en-US" sz="2400" b="1" u="sng" dirty="0">
              <a:latin typeface="Calibri" panose="020F0502020204030204" pitchFamily="34" charset="0"/>
              <a:ea typeface="ＭＳ Ｐゴシック" panose="020B0600070205080204" pitchFamily="34" charset="-128"/>
            </a:endParaRPr>
          </a:p>
          <a:p>
            <a:pPr marL="804863" lvl="3" indent="-338138">
              <a:spcBef>
                <a:spcPts val="600"/>
              </a:spcBef>
              <a:spcAft>
                <a:spcPts val="1200"/>
              </a:spcAft>
              <a:buClr>
                <a:srgbClr val="923222"/>
              </a:buClr>
              <a:buSzPct val="115000"/>
              <a:buFont typeface="Calibri" panose="020F0502020204030204" pitchFamily="34" charset="0"/>
              <a:buChar char="–"/>
            </a:pPr>
            <a:r>
              <a:rPr lang="en-US" sz="2400" dirty="0">
                <a:solidFill>
                  <a:schemeClr val="tx1"/>
                </a:solidFill>
                <a:latin typeface="Calibri" panose="020F0502020204030204" pitchFamily="34" charset="0"/>
                <a:ea typeface="ＭＳ Ｐゴシック" panose="020B0600070205080204" pitchFamily="34" charset="-128"/>
              </a:rPr>
              <a:t>Because of interaction with other transportation modes to and from ports &amp; warehouses</a:t>
            </a:r>
          </a:p>
          <a:p>
            <a:pPr marL="347663" lvl="1" indent="-338138">
              <a:spcBef>
                <a:spcPts val="1200"/>
              </a:spcBef>
              <a:spcAft>
                <a:spcPts val="1200"/>
              </a:spcAft>
              <a:buClr>
                <a:srgbClr val="923222"/>
              </a:buClr>
              <a:buSzPct val="115000"/>
              <a:buFont typeface="Wingdings" panose="05000000000000000000" pitchFamily="2" charset="2"/>
              <a:buChar char="§"/>
            </a:pPr>
            <a:r>
              <a:rPr lang="en-US" sz="2400" dirty="0">
                <a:solidFill>
                  <a:prstClr val="black"/>
                </a:solidFill>
                <a:latin typeface="Calibri" panose="020F0502020204030204" pitchFamily="34" charset="0"/>
                <a:ea typeface="Batang" panose="02030600000101010101" pitchFamily="18" charset="-127"/>
              </a:rPr>
              <a:t>Carries nearly anything from packaged household goods, to building materials, to liquid petroleum, etc.</a:t>
            </a:r>
          </a:p>
          <a:p>
            <a:pPr marL="347663" lvl="1" indent="-338138">
              <a:spcBef>
                <a:spcPts val="12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Competes with Rail and Air for short-to-medium hauls.</a:t>
            </a:r>
          </a:p>
          <a:p>
            <a:pPr marL="804863" lvl="3" indent="-338138">
              <a:spcBef>
                <a:spcPts val="600"/>
              </a:spcBef>
              <a:spcAft>
                <a:spcPts val="600"/>
              </a:spcAft>
              <a:buClr>
                <a:srgbClr val="923222"/>
              </a:buClr>
              <a:buSzPct val="115000"/>
              <a:buFont typeface="Calibri" panose="020F0502020204030204" pitchFamily="34" charset="0"/>
              <a:buChar char="–"/>
            </a:pPr>
            <a:r>
              <a:rPr lang="en-US" altLang="en-US" sz="2400" b="1" dirty="0">
                <a:solidFill>
                  <a:schemeClr val="tx1"/>
                </a:solidFill>
                <a:latin typeface="Calibri" panose="020F0502020204030204" pitchFamily="34" charset="0"/>
                <a:ea typeface="ＭＳ Ｐゴシック" panose="020B0600070205080204" pitchFamily="34" charset="-128"/>
              </a:rPr>
              <a:t>Short Haul </a:t>
            </a:r>
            <a:r>
              <a:rPr lang="en-US" altLang="en-US" sz="2400" dirty="0">
                <a:solidFill>
                  <a:schemeClr val="tx1"/>
                </a:solidFill>
                <a:latin typeface="Calibri" panose="020F0502020204030204" pitchFamily="34" charset="0"/>
                <a:ea typeface="ＭＳ Ｐゴシック" panose="020B0600070205080204" pitchFamily="34" charset="-128"/>
              </a:rPr>
              <a:t>= 0 - 200 miles from the driver's home terminal</a:t>
            </a:r>
          </a:p>
          <a:p>
            <a:pPr marL="804863" lvl="3" indent="-338138">
              <a:spcBef>
                <a:spcPts val="600"/>
              </a:spcBef>
              <a:spcAft>
                <a:spcPts val="600"/>
              </a:spcAft>
              <a:buClr>
                <a:srgbClr val="923222"/>
              </a:buClr>
              <a:buSzPct val="115000"/>
              <a:buFont typeface="Calibri" panose="020F0502020204030204" pitchFamily="34" charset="0"/>
              <a:buChar char="–"/>
            </a:pPr>
            <a:r>
              <a:rPr lang="en-US" altLang="en-US" sz="2400" b="1" dirty="0">
                <a:solidFill>
                  <a:schemeClr val="tx1"/>
                </a:solidFill>
                <a:latin typeface="Calibri" panose="020F0502020204030204" pitchFamily="34" charset="0"/>
                <a:ea typeface="ＭＳ Ｐゴシック" panose="020B0600070205080204" pitchFamily="34" charset="-128"/>
              </a:rPr>
              <a:t>Long Haul </a:t>
            </a:r>
            <a:r>
              <a:rPr lang="en-US" altLang="en-US" sz="2400" dirty="0">
                <a:solidFill>
                  <a:schemeClr val="tx1"/>
                </a:solidFill>
                <a:latin typeface="Calibri" panose="020F0502020204030204" pitchFamily="34" charset="0"/>
                <a:ea typeface="ＭＳ Ｐゴシック" panose="020B0600070205080204" pitchFamily="34" charset="-128"/>
              </a:rPr>
              <a:t>= over 200 miles from the driver’s home terminal</a:t>
            </a:r>
          </a:p>
          <a:p>
            <a:pPr marL="347663" lvl="1" indent="-338138">
              <a:spcBef>
                <a:spcPts val="12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Impacted by the truck driver shortage and Hour-of-Service rules</a:t>
            </a:r>
          </a:p>
        </p:txBody>
      </p:sp>
      <p:sp>
        <p:nvSpPr>
          <p:cNvPr id="4"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Truck</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1933" y="770467"/>
            <a:ext cx="2956984" cy="1689309"/>
          </a:xfrm>
          <a:prstGeom prst="rect">
            <a:avLst/>
          </a:prstGeom>
        </p:spPr>
      </p:pic>
      <p:sp>
        <p:nvSpPr>
          <p:cNvPr id="3" name="Slide Number Placeholder 2"/>
          <p:cNvSpPr>
            <a:spLocks noGrp="1"/>
          </p:cNvSpPr>
          <p:nvPr>
            <p:ph type="sldNum" sz="quarter" idx="4"/>
          </p:nvPr>
        </p:nvSpPr>
        <p:spPr/>
        <p:txBody>
          <a:bodyPr/>
          <a:lstStyle/>
          <a:p>
            <a:fld id="{E66AA3EA-0569-43EF-BBA3-83FDB109D582}" type="slidenum">
              <a:rPr lang="en-US" smtClean="0"/>
              <a:pPr/>
              <a:t>40</a:t>
            </a:fld>
            <a:endParaRPr lang="en-US" dirty="0"/>
          </a:p>
        </p:txBody>
      </p:sp>
    </p:spTree>
    <p:extLst>
      <p:ext uri="{BB962C8B-B14F-4D97-AF65-F5344CB8AC3E}">
        <p14:creationId xmlns:p14="http://schemas.microsoft.com/office/powerpoint/2010/main" val="241422241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4294967295"/>
          </p:nvPr>
        </p:nvSpPr>
        <p:spPr>
          <a:xfrm>
            <a:off x="228600" y="917840"/>
            <a:ext cx="8686800" cy="5767387"/>
          </a:xfrm>
          <a:prstGeom prst="rect">
            <a:avLst/>
          </a:prstGeom>
        </p:spPr>
        <p:txBody>
          <a:bodyPr/>
          <a:lstStyle/>
          <a:p>
            <a:pPr marL="9525" lvl="1" indent="0">
              <a:spcBef>
                <a:spcPts val="0"/>
              </a:spcBef>
              <a:spcAft>
                <a:spcPts val="600"/>
              </a:spcAft>
              <a:buClr>
                <a:srgbClr val="923222"/>
              </a:buClr>
              <a:buSzPct val="115000"/>
              <a:buNone/>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General Freight Carriers</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 A trucking company which handles a wide variety of commodities in standard trailers. Freight is generally palletized.</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rPr>
              <a:t>These can be LTL or FTL carriers. </a:t>
            </a:r>
            <a:r>
              <a:rPr lang="en-US" altLang="en-US" i="1" dirty="0">
                <a:latin typeface="Calibri" panose="020F0502020204030204" pitchFamily="34" charset="0"/>
                <a:ea typeface="ＭＳ Ｐゴシック" panose="020B0600070205080204" pitchFamily="34" charset="-128"/>
              </a:rPr>
              <a:t>[see next slide for definition]</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rPr>
              <a:t>They carry the majority of goods shipped. </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rPr>
              <a:t>Does not require the use of specialized equipment. </a:t>
            </a:r>
          </a:p>
          <a:p>
            <a:pPr marL="9525" lvl="1" indent="0">
              <a:spcBef>
                <a:spcPts val="1800"/>
              </a:spcBef>
              <a:spcAft>
                <a:spcPts val="600"/>
              </a:spcAft>
              <a:buClr>
                <a:srgbClr val="923222"/>
              </a:buClr>
              <a:buSzPct val="115000"/>
              <a:buNone/>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Specialized Carriers</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 A trucking company which handles the movement of cargo that requires specialized equipment for transportation because of the shipment's size, weight and shape.  </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rPr>
              <a:t>Transport commodities like liquids, petroleum, household goods, building materials, and other specialized items.</a:t>
            </a:r>
            <a:endParaRPr lang="en-US" altLang="en-US" sz="2400" i="1" dirty="0">
              <a:latin typeface="Calibri" panose="020F0502020204030204" pitchFamily="34" charset="0"/>
              <a:ea typeface="ＭＳ Ｐゴシック" panose="020B0600070205080204" pitchFamily="34" charset="-128"/>
            </a:endParaRPr>
          </a:p>
        </p:txBody>
      </p:sp>
      <p:sp>
        <p:nvSpPr>
          <p:cNvPr id="4"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Truck </a:t>
            </a:r>
            <a:r>
              <a:rPr lang="en-US" sz="2000" i="1" dirty="0">
                <a:solidFill>
                  <a:prstClr val="black"/>
                </a:solidFill>
                <a:latin typeface="Calibri" panose="020F0502020204030204" pitchFamily="34" charset="0"/>
                <a:cs typeface="Arial" charset="0"/>
              </a:rPr>
              <a:t>(continued)</a:t>
            </a:r>
            <a:endParaRPr lang="en-US" sz="3200" b="1" dirty="0">
              <a:solidFill>
                <a:prstClr val="black"/>
              </a:solidFill>
              <a:effectLst>
                <a:outerShdw blurRad="38100" dist="38100" dir="2700000" algn="tl">
                  <a:srgbClr val="C0C0C0"/>
                </a:outerShdw>
              </a:effectLst>
              <a:latin typeface="Calibri" panose="020F0502020204030204" pitchFamily="34" charset="0"/>
              <a:cs typeface="Arial" charset="0"/>
            </a:endParaRPr>
          </a:p>
        </p:txBody>
      </p:sp>
      <p:sp>
        <p:nvSpPr>
          <p:cNvPr id="3" name="Slide Number Placeholder 2"/>
          <p:cNvSpPr>
            <a:spLocks noGrp="1"/>
          </p:cNvSpPr>
          <p:nvPr>
            <p:ph type="sldNum" sz="quarter" idx="4"/>
          </p:nvPr>
        </p:nvSpPr>
        <p:spPr/>
        <p:txBody>
          <a:bodyPr/>
          <a:lstStyle/>
          <a:p>
            <a:fld id="{E66AA3EA-0569-43EF-BBA3-83FDB109D582}" type="slidenum">
              <a:rPr lang="en-US" smtClean="0"/>
              <a:pPr/>
              <a:t>41</a:t>
            </a:fld>
            <a:endParaRPr lang="en-US" dirty="0"/>
          </a:p>
        </p:txBody>
      </p:sp>
    </p:spTree>
    <p:extLst>
      <p:ext uri="{BB962C8B-B14F-4D97-AF65-F5344CB8AC3E}">
        <p14:creationId xmlns:p14="http://schemas.microsoft.com/office/powerpoint/2010/main" val="219777022"/>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4294967295"/>
          </p:nvPr>
        </p:nvSpPr>
        <p:spPr>
          <a:xfrm>
            <a:off x="228600" y="917840"/>
            <a:ext cx="8686800" cy="5767387"/>
          </a:xfrm>
          <a:prstGeom prst="rect">
            <a:avLst/>
          </a:prstGeom>
        </p:spPr>
        <p:txBody>
          <a:bodyPr/>
          <a:lstStyle/>
          <a:p>
            <a:pPr marL="9525" lvl="1" indent="0">
              <a:spcBef>
                <a:spcPts val="600"/>
              </a:spcBef>
              <a:spcAft>
                <a:spcPts val="1200"/>
              </a:spcAft>
              <a:buClr>
                <a:srgbClr val="923222"/>
              </a:buClr>
              <a:buSzPct val="115000"/>
              <a:buNone/>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Less-Than-Truckload </a:t>
            </a:r>
            <a:r>
              <a:rPr lang="en-US" altLang="en-US" sz="2400"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(LTL)</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is the transportation of relatively small freight, i.e., the freight does not require the entire space of a truck. </a:t>
            </a:r>
          </a:p>
          <a:p>
            <a:pPr marL="639763" lvl="2" indent="-342900">
              <a:spcBef>
                <a:spcPts val="600"/>
              </a:spcBef>
              <a:spcAft>
                <a:spcPts val="1200"/>
              </a:spcAft>
              <a:buClr>
                <a:srgbClr val="923222"/>
              </a:buClr>
              <a:buSzPct val="115000"/>
              <a:buFont typeface="Wingdings" panose="05000000000000000000" pitchFamily="2" charset="2"/>
              <a:buChar char="ü"/>
            </a:pPr>
            <a:r>
              <a:rPr lang="en-US" altLang="en-US" sz="2400" b="1" dirty="0">
                <a:latin typeface="Calibri" panose="020F0502020204030204" pitchFamily="34" charset="0"/>
                <a:ea typeface="ＭＳ Ｐゴシック" panose="020B0600070205080204" pitchFamily="34" charset="-128"/>
              </a:rPr>
              <a:t>Advantages</a:t>
            </a:r>
            <a:r>
              <a:rPr lang="en-US" altLang="en-US" sz="2400" dirty="0">
                <a:latin typeface="Calibri" panose="020F0502020204030204" pitchFamily="34" charset="0"/>
                <a:ea typeface="ＭＳ Ｐゴシック" panose="020B0600070205080204" pitchFamily="34" charset="-128"/>
              </a:rPr>
              <a:t>: Can be cost effective.  There are more available carrier options. Ideal for small businesses.</a:t>
            </a:r>
          </a:p>
          <a:p>
            <a:pPr marL="639763" lvl="2" indent="-342900">
              <a:spcBef>
                <a:spcPts val="600"/>
              </a:spcBef>
              <a:spcAft>
                <a:spcPts val="1200"/>
              </a:spcAft>
              <a:buClr>
                <a:srgbClr val="923222"/>
              </a:buClr>
              <a:buSzPct val="115000"/>
              <a:buFont typeface="Wingdings" panose="05000000000000000000" pitchFamily="2" charset="2"/>
              <a:buChar char="ü"/>
            </a:pPr>
            <a:r>
              <a:rPr lang="en-US" altLang="en-US" sz="2400" b="1" dirty="0">
                <a:latin typeface="Calibri" panose="020F0502020204030204" pitchFamily="34" charset="0"/>
                <a:ea typeface="ＭＳ Ｐゴシック" panose="020B0600070205080204" pitchFamily="34" charset="-128"/>
              </a:rPr>
              <a:t>Disadvantages</a:t>
            </a:r>
            <a:r>
              <a:rPr lang="en-US" altLang="en-US" sz="2400" dirty="0">
                <a:latin typeface="Calibri" panose="020F0502020204030204" pitchFamily="34" charset="0"/>
                <a:ea typeface="ＭＳ Ｐゴシック" panose="020B0600070205080204" pitchFamily="34" charset="-128"/>
              </a:rPr>
              <a:t>: Increased risk of theft/damage.  Increased shipping times and delays. </a:t>
            </a:r>
          </a:p>
          <a:p>
            <a:pPr marL="9525" lvl="1" indent="0">
              <a:spcBef>
                <a:spcPts val="600"/>
              </a:spcBef>
              <a:spcAft>
                <a:spcPts val="1200"/>
              </a:spcAft>
              <a:buClr>
                <a:srgbClr val="923222"/>
              </a:buClr>
              <a:buSzPct val="115000"/>
              <a:buNone/>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Full-Truckload </a:t>
            </a:r>
            <a:r>
              <a:rPr lang="en-US" altLang="en-US" sz="2400"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(FTL)</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is</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the transport of goods that fill up a full truck, or a partial load shipment occupying an entire truck.</a:t>
            </a:r>
          </a:p>
          <a:p>
            <a:pPr marL="639763" lvl="2" indent="-342900">
              <a:spcBef>
                <a:spcPts val="600"/>
              </a:spcBef>
              <a:spcAft>
                <a:spcPts val="1200"/>
              </a:spcAft>
              <a:buClr>
                <a:srgbClr val="923222"/>
              </a:buClr>
              <a:buSzPct val="115000"/>
              <a:buFont typeface="Wingdings" panose="05000000000000000000" pitchFamily="2" charset="2"/>
              <a:buChar char="ü"/>
            </a:pPr>
            <a:r>
              <a:rPr lang="en-US" altLang="en-US" sz="2400" b="1" dirty="0">
                <a:latin typeface="Calibri" panose="020F0502020204030204" pitchFamily="34" charset="0"/>
                <a:ea typeface="ＭＳ Ｐゴシック" panose="020B0600070205080204" pitchFamily="34" charset="-128"/>
              </a:rPr>
              <a:t>Advantages</a:t>
            </a:r>
            <a:r>
              <a:rPr lang="en-US" altLang="en-US" sz="2400" dirty="0">
                <a:latin typeface="Calibri" panose="020F0502020204030204" pitchFamily="34" charset="0"/>
                <a:ea typeface="ＭＳ Ｐゴシック" panose="020B0600070205080204" pitchFamily="34" charset="-128"/>
              </a:rPr>
              <a:t>: Best way to transport large shipments.  Ideal for high risk or delicate freight shipments.  Considerably faster than LTL.</a:t>
            </a:r>
          </a:p>
          <a:p>
            <a:pPr marL="639763" lvl="2" indent="-342900">
              <a:spcBef>
                <a:spcPts val="600"/>
              </a:spcBef>
              <a:spcAft>
                <a:spcPts val="1200"/>
              </a:spcAft>
              <a:buClr>
                <a:srgbClr val="923222"/>
              </a:buClr>
              <a:buSzPct val="115000"/>
              <a:buFont typeface="Wingdings" panose="05000000000000000000" pitchFamily="2" charset="2"/>
              <a:buChar char="ü"/>
            </a:pPr>
            <a:r>
              <a:rPr lang="en-US" altLang="en-US" sz="2400" b="1" dirty="0">
                <a:latin typeface="Calibri" panose="020F0502020204030204" pitchFamily="34" charset="0"/>
                <a:ea typeface="ＭＳ Ｐゴシック" panose="020B0600070205080204" pitchFamily="34" charset="-128"/>
              </a:rPr>
              <a:t>Disadvantages</a:t>
            </a:r>
            <a:r>
              <a:rPr lang="en-US" altLang="en-US" sz="2400" dirty="0">
                <a:latin typeface="Calibri" panose="020F0502020204030204" pitchFamily="34" charset="0"/>
                <a:ea typeface="ＭＳ Ｐゴシック" panose="020B0600070205080204" pitchFamily="34" charset="-128"/>
              </a:rPr>
              <a:t>: Costs more </a:t>
            </a:r>
            <a:r>
              <a:rPr lang="en-US" altLang="en-US" sz="2400">
                <a:latin typeface="Calibri" panose="020F0502020204030204" pitchFamily="34" charset="0"/>
                <a:ea typeface="ＭＳ Ｐゴシック" panose="020B0600070205080204" pitchFamily="34" charset="-128"/>
              </a:rPr>
              <a:t>than LTL.</a:t>
            </a:r>
            <a:endParaRPr lang="en-US" altLang="en-US" sz="2400" dirty="0">
              <a:latin typeface="Calibri" panose="020F0502020204030204" pitchFamily="34" charset="0"/>
              <a:ea typeface="ＭＳ Ｐゴシック" panose="020B0600070205080204" pitchFamily="34" charset="-128"/>
            </a:endParaRPr>
          </a:p>
          <a:p>
            <a:pPr marL="9525" lvl="1" indent="0">
              <a:spcBef>
                <a:spcPts val="600"/>
              </a:spcBef>
              <a:spcAft>
                <a:spcPts val="1200"/>
              </a:spcAft>
              <a:buClr>
                <a:srgbClr val="923222"/>
              </a:buClr>
              <a:buSzPct val="115000"/>
              <a:buNone/>
            </a:pPr>
            <a:endParaRPr lang="en-US" altLang="en-US" sz="2400" i="1" dirty="0">
              <a:latin typeface="Calibri" panose="020F0502020204030204" pitchFamily="34" charset="0"/>
              <a:ea typeface="ＭＳ Ｐゴシック" panose="020B0600070205080204" pitchFamily="34" charset="-128"/>
            </a:endParaRPr>
          </a:p>
        </p:txBody>
      </p:sp>
      <p:sp>
        <p:nvSpPr>
          <p:cNvPr id="4"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Truck </a:t>
            </a:r>
            <a:r>
              <a:rPr lang="en-US" sz="2000" i="1" dirty="0">
                <a:solidFill>
                  <a:prstClr val="black"/>
                </a:solidFill>
                <a:latin typeface="Calibri" panose="020F0502020204030204" pitchFamily="34" charset="0"/>
                <a:cs typeface="Arial" charset="0"/>
              </a:rPr>
              <a:t>(continued)</a:t>
            </a:r>
            <a:endParaRPr lang="en-US" sz="3200" b="1" dirty="0">
              <a:solidFill>
                <a:prstClr val="black"/>
              </a:solidFill>
              <a:effectLst>
                <a:outerShdw blurRad="38100" dist="38100" dir="2700000" algn="tl">
                  <a:srgbClr val="C0C0C0"/>
                </a:outerShdw>
              </a:effectLst>
              <a:latin typeface="Calibri" panose="020F0502020204030204" pitchFamily="34" charset="0"/>
              <a:cs typeface="Arial" charset="0"/>
            </a:endParaRPr>
          </a:p>
        </p:txBody>
      </p:sp>
      <p:sp>
        <p:nvSpPr>
          <p:cNvPr id="3" name="Slide Number Placeholder 2"/>
          <p:cNvSpPr>
            <a:spLocks noGrp="1"/>
          </p:cNvSpPr>
          <p:nvPr>
            <p:ph type="sldNum" sz="quarter" idx="4"/>
          </p:nvPr>
        </p:nvSpPr>
        <p:spPr/>
        <p:txBody>
          <a:bodyPr/>
          <a:lstStyle/>
          <a:p>
            <a:fld id="{E66AA3EA-0569-43EF-BBA3-83FDB109D582}" type="slidenum">
              <a:rPr lang="en-US" smtClean="0"/>
              <a:pPr/>
              <a:t>42</a:t>
            </a:fld>
            <a:endParaRPr lang="en-US" dirty="0"/>
          </a:p>
        </p:txBody>
      </p:sp>
    </p:spTree>
    <p:extLst>
      <p:ext uri="{BB962C8B-B14F-4D97-AF65-F5344CB8AC3E}">
        <p14:creationId xmlns:p14="http://schemas.microsoft.com/office/powerpoint/2010/main" val="3191712739"/>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sz="half" idx="4294967295"/>
          </p:nvPr>
        </p:nvSpPr>
        <p:spPr>
          <a:xfrm>
            <a:off x="228600" y="4546601"/>
            <a:ext cx="8686800" cy="2158999"/>
          </a:xfrm>
          <a:prstGeom prst="rect">
            <a:avLst/>
          </a:prstGeom>
        </p:spPr>
        <p:txBody>
          <a:bodyPr/>
          <a:lstStyle/>
          <a:p>
            <a:pPr marL="347663" lvl="1" indent="-338138">
              <a:spcBef>
                <a:spcPts val="600"/>
              </a:spcBef>
              <a:spcAft>
                <a:spcPts val="6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Rail is slow and inflexible but it has the most capability</a:t>
            </a:r>
          </a:p>
          <a:p>
            <a:pPr marL="347663" lvl="1" indent="-338138">
              <a:spcBef>
                <a:spcPts val="12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Paired with trucks for door-to-door delivery.  </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000" dirty="0">
                <a:solidFill>
                  <a:prstClr val="black"/>
                </a:solidFill>
                <a:latin typeface="Calibri" panose="020F0502020204030204" pitchFamily="34" charset="0"/>
                <a:ea typeface="ＭＳ Ｐゴシック" panose="020B0600070205080204" pitchFamily="34" charset="-128"/>
                <a:cs typeface="+mn-cs"/>
              </a:rPr>
              <a:t>As a result, rail carriers have begun purchasing motor carriers and can now offer point-to-point pickup and delivery service.</a:t>
            </a:r>
          </a:p>
          <a:p>
            <a:pPr marL="347663" lvl="1" indent="-338138">
              <a:spcBef>
                <a:spcPts val="600"/>
              </a:spcBef>
              <a:spcAft>
                <a:spcPts val="600"/>
              </a:spcAft>
              <a:buClr>
                <a:srgbClr val="923222"/>
              </a:buClr>
              <a:buSzPct val="115000"/>
              <a:buFont typeface="Wingdings" panose="05000000000000000000" pitchFamily="2" charset="2"/>
              <a:buChar char="§"/>
            </a:pPr>
            <a:endParaRPr lang="en-US" altLang="en-US" sz="2400" dirty="0">
              <a:solidFill>
                <a:srgbClr val="923222"/>
              </a:solidFill>
              <a:latin typeface="Calibri" panose="020F0502020204030204" pitchFamily="34" charset="0"/>
              <a:ea typeface="ＭＳ Ｐゴシック" panose="020B0600070205080204" pitchFamily="34" charset="-128"/>
            </a:endParaRPr>
          </a:p>
          <a:p>
            <a:pPr marL="347663" lvl="1" indent="-338138">
              <a:spcBef>
                <a:spcPts val="600"/>
              </a:spcBef>
              <a:spcAft>
                <a:spcPts val="600"/>
              </a:spcAft>
              <a:buClr>
                <a:srgbClr val="923222"/>
              </a:buClr>
              <a:buSzPct val="115000"/>
              <a:buFont typeface="Wingdings" panose="05000000000000000000" pitchFamily="2" charset="2"/>
              <a:buChar char="§"/>
            </a:pPr>
            <a:endParaRPr lang="en-US" altLang="en-US" sz="2000" kern="1200" dirty="0">
              <a:solidFill>
                <a:prstClr val="black"/>
              </a:solidFill>
              <a:latin typeface="Calibri" panose="020F0502020204030204" pitchFamily="34" charset="0"/>
              <a:ea typeface="ＭＳ Ｐゴシック" panose="020B0600070205080204" pitchFamily="34" charset="-128"/>
              <a:cs typeface="+mn-cs"/>
            </a:endParaRPr>
          </a:p>
        </p:txBody>
      </p:sp>
      <p:sp>
        <p:nvSpPr>
          <p:cNvPr id="4"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Rail</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67" r="554" b="14444"/>
          <a:stretch/>
        </p:blipFill>
        <p:spPr>
          <a:xfrm>
            <a:off x="3800844" y="2688165"/>
            <a:ext cx="5114556" cy="1909235"/>
          </a:xfrm>
          <a:prstGeom prst="rect">
            <a:avLst/>
          </a:prstGeom>
        </p:spPr>
      </p:pic>
      <p:sp>
        <p:nvSpPr>
          <p:cNvPr id="5" name="Rectangle 4"/>
          <p:cNvSpPr/>
          <p:nvPr/>
        </p:nvSpPr>
        <p:spPr>
          <a:xfrm>
            <a:off x="228598" y="914400"/>
            <a:ext cx="8686801" cy="461665"/>
          </a:xfrm>
          <a:prstGeom prst="rect">
            <a:avLst/>
          </a:prstGeom>
        </p:spPr>
        <p:txBody>
          <a:bodyPr wrap="square">
            <a:spAutoFit/>
          </a:bodyPr>
          <a:lstStyle/>
          <a:p>
            <a:pPr marL="338138" lvl="1" indent="-338138">
              <a:spcBef>
                <a:spcPts val="600"/>
              </a:spcBef>
              <a:spcAft>
                <a:spcPts val="6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Accounts for approximately 9% of total US freight </a:t>
            </a:r>
            <a:r>
              <a:rPr lang="en-US" altLang="en-US" dirty="0">
                <a:latin typeface="Calibri" panose="020F0502020204030204" pitchFamily="34" charset="0"/>
                <a:ea typeface="ＭＳ Ｐゴシック" panose="020B0600070205080204" pitchFamily="34" charset="-128"/>
              </a:rPr>
              <a:t>spend</a:t>
            </a:r>
            <a:r>
              <a:rPr lang="en-US" altLang="en-US" dirty="0">
                <a:solidFill>
                  <a:prstClr val="black"/>
                </a:solidFill>
                <a:latin typeface="Calibri" panose="020F0502020204030204" pitchFamily="34" charset="0"/>
                <a:ea typeface="ＭＳ Ｐゴシック" panose="020B0600070205080204" pitchFamily="34" charset="-128"/>
              </a:rPr>
              <a:t>.</a:t>
            </a:r>
          </a:p>
        </p:txBody>
      </p:sp>
      <p:sp>
        <p:nvSpPr>
          <p:cNvPr id="9" name="Rectangle 8"/>
          <p:cNvSpPr/>
          <p:nvPr/>
        </p:nvSpPr>
        <p:spPr>
          <a:xfrm>
            <a:off x="228600" y="1502820"/>
            <a:ext cx="8686800" cy="830997"/>
          </a:xfrm>
          <a:prstGeom prst="rect">
            <a:avLst/>
          </a:prstGeom>
        </p:spPr>
        <p:txBody>
          <a:bodyPr wrap="square">
            <a:spAutoFit/>
          </a:bodyPr>
          <a:lstStyle/>
          <a:p>
            <a:pPr marL="338138" lvl="1" indent="-338138">
              <a:spcBef>
                <a:spcPts val="600"/>
              </a:spcBef>
              <a:spcAft>
                <a:spcPts val="6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Competes for transportation when the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distance is long</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dirty="0">
                <a:solidFill>
                  <a:prstClr val="black"/>
                </a:solidFill>
                <a:latin typeface="Calibri" panose="020F0502020204030204" pitchFamily="34" charset="0"/>
                <a:ea typeface="ＭＳ Ｐゴシック" panose="020B0600070205080204" pitchFamily="34" charset="-128"/>
              </a:rPr>
              <a:t>and the shipments are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heavy or bulky</a:t>
            </a:r>
            <a:r>
              <a:rPr lang="en-US" altLang="en-US" dirty="0">
                <a:solidFill>
                  <a:prstClr val="black"/>
                </a:solidFill>
                <a:latin typeface="Calibri" panose="020F0502020204030204" pitchFamily="34" charset="0"/>
                <a:ea typeface="ＭＳ Ｐゴシック" panose="020B0600070205080204" pitchFamily="34" charset="-128"/>
              </a:rPr>
              <a:t>.</a:t>
            </a:r>
          </a:p>
        </p:txBody>
      </p:sp>
      <p:sp>
        <p:nvSpPr>
          <p:cNvPr id="10" name="Rectangle 3"/>
          <p:cNvSpPr txBox="1">
            <a:spLocks noChangeArrowheads="1"/>
          </p:cNvSpPr>
          <p:nvPr/>
        </p:nvSpPr>
        <p:spPr bwMode="auto">
          <a:xfrm>
            <a:off x="228600" y="2429932"/>
            <a:ext cx="4732867" cy="20320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639763" lvl="2" indent="-342900">
              <a:spcBef>
                <a:spcPts val="600"/>
              </a:spcBef>
              <a:spcAft>
                <a:spcPts val="600"/>
              </a:spcAft>
              <a:buClr>
                <a:srgbClr val="923222"/>
              </a:buClr>
              <a:buSzPct val="115000"/>
              <a:buFont typeface="Wingdings" panose="05000000000000000000" pitchFamily="2" charset="2"/>
              <a:buChar char="ü"/>
            </a:pPr>
            <a:r>
              <a:rPr lang="en-US" altLang="en-US" sz="2000" kern="0" dirty="0">
                <a:solidFill>
                  <a:prstClr val="black"/>
                </a:solidFill>
                <a:latin typeface="Calibri" panose="020F0502020204030204" pitchFamily="34" charset="0"/>
                <a:ea typeface="ＭＳ Ｐゴシック" panose="020B0600070205080204" pitchFamily="34" charset="-128"/>
              </a:rPr>
              <a:t>Shipments involve building materials, construction equipment, coal,  gravel, sand, lumber, etc.</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1800" dirty="0">
                <a:solidFill>
                  <a:prstClr val="black"/>
                </a:solidFill>
                <a:latin typeface="Calibri" panose="020F0502020204030204" pitchFamily="34" charset="0"/>
                <a:ea typeface="ＭＳ Ｐゴシック" panose="020B0600070205080204" pitchFamily="34" charset="-128"/>
              </a:rPr>
              <a:t>Aging infrastructure and                           equipment are an issue.</a:t>
            </a:r>
          </a:p>
          <a:p>
            <a:pPr marL="639763" lvl="2" indent="-342900">
              <a:spcBef>
                <a:spcPts val="600"/>
              </a:spcBef>
              <a:spcAft>
                <a:spcPts val="600"/>
              </a:spcAft>
              <a:buClr>
                <a:srgbClr val="923222"/>
              </a:buClr>
              <a:buSzPct val="115000"/>
              <a:buFont typeface="Wingdings" panose="05000000000000000000" pitchFamily="2" charset="2"/>
              <a:buChar char="ü"/>
            </a:pPr>
            <a:endParaRPr lang="en-US" altLang="en-US" sz="1800" kern="1200" dirty="0">
              <a:solidFill>
                <a:prstClr val="black"/>
              </a:solidFill>
              <a:latin typeface="Calibri" panose="020F0502020204030204" pitchFamily="34" charset="0"/>
              <a:ea typeface="ＭＳ Ｐゴシック" panose="020B0600070205080204" pitchFamily="34" charset="-128"/>
              <a:cs typeface="+mn-cs"/>
            </a:endParaRPr>
          </a:p>
        </p:txBody>
      </p:sp>
      <p:sp>
        <p:nvSpPr>
          <p:cNvPr id="7" name="Rectangle 6"/>
          <p:cNvSpPr/>
          <p:nvPr/>
        </p:nvSpPr>
        <p:spPr bwMode="auto">
          <a:xfrm>
            <a:off x="228600" y="4461934"/>
            <a:ext cx="7570177" cy="628812"/>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8" name="Slide Number Placeholder 7"/>
          <p:cNvSpPr>
            <a:spLocks noGrp="1"/>
          </p:cNvSpPr>
          <p:nvPr>
            <p:ph type="sldNum" sz="quarter" idx="4"/>
          </p:nvPr>
        </p:nvSpPr>
        <p:spPr/>
        <p:txBody>
          <a:bodyPr/>
          <a:lstStyle/>
          <a:p>
            <a:fld id="{E66AA3EA-0569-43EF-BBA3-83FDB109D582}" type="slidenum">
              <a:rPr lang="en-US" smtClean="0"/>
              <a:pPr/>
              <a:t>43</a:t>
            </a:fld>
            <a:endParaRPr lang="en-US" dirty="0"/>
          </a:p>
        </p:txBody>
      </p:sp>
    </p:spTree>
    <p:extLst>
      <p:ext uri="{BB962C8B-B14F-4D97-AF65-F5344CB8AC3E}">
        <p14:creationId xmlns:p14="http://schemas.microsoft.com/office/powerpoint/2010/main" val="342280528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sz="half" idx="4294967295"/>
          </p:nvPr>
        </p:nvSpPr>
        <p:spPr>
          <a:xfrm>
            <a:off x="228600" y="914400"/>
            <a:ext cx="8686800" cy="5444067"/>
          </a:xfrm>
          <a:prstGeom prst="rect">
            <a:avLst/>
          </a:prstGeom>
        </p:spPr>
        <p:txBody>
          <a:bodyPr/>
          <a:lstStyle/>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Accounts for approximately 2% of total US freight spend</a:t>
            </a:r>
          </a:p>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Most</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reliable</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form of transportation</a:t>
            </a:r>
          </a:p>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Lowest</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per unit cost</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for transportation</a:t>
            </a:r>
          </a:p>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Limited variety of commodities. </a:t>
            </a:r>
          </a:p>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Materials are transported in a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liquid or gaseous state</a:t>
            </a:r>
            <a:r>
              <a:rPr lang="en-US" altLang="en-US" sz="2400" dirty="0">
                <a:latin typeface="Calibri" panose="020F0502020204030204" pitchFamily="34" charset="0"/>
                <a:ea typeface="ＭＳ Ｐゴシック" panose="020B0600070205080204" pitchFamily="34" charset="-128"/>
              </a:rPr>
              <a:t>;</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petroleum, natural gas, drinking water, gasoline</a:t>
            </a:r>
          </a:p>
          <a:p>
            <a:pPr marL="347663" lvl="1" indent="-347663">
              <a:spcBef>
                <a:spcPts val="1800"/>
              </a:spcBef>
              <a:spcAft>
                <a:spcPts val="24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Little maintenance needed once the pipeline is running. </a:t>
            </a:r>
          </a:p>
        </p:txBody>
      </p:sp>
      <p:sp>
        <p:nvSpPr>
          <p:cNvPr id="4"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Pipeline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342" t="67521" r="71581" b="6410"/>
          <a:stretch/>
        </p:blipFill>
        <p:spPr>
          <a:xfrm>
            <a:off x="7757828" y="1786467"/>
            <a:ext cx="1055972" cy="119285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740" t="1440" r="740" b="13292"/>
          <a:stretch/>
        </p:blipFill>
        <p:spPr>
          <a:xfrm>
            <a:off x="5350933" y="2428876"/>
            <a:ext cx="3462867" cy="1685870"/>
          </a:xfrm>
          <a:prstGeom prst="rect">
            <a:avLst/>
          </a:prstGeom>
        </p:spPr>
      </p:pic>
      <p:sp>
        <p:nvSpPr>
          <p:cNvPr id="6" name="Slide Number Placeholder 5"/>
          <p:cNvSpPr>
            <a:spLocks noGrp="1"/>
          </p:cNvSpPr>
          <p:nvPr>
            <p:ph type="sldNum" sz="quarter" idx="4"/>
          </p:nvPr>
        </p:nvSpPr>
        <p:spPr/>
        <p:txBody>
          <a:bodyPr/>
          <a:lstStyle/>
          <a:p>
            <a:fld id="{E66AA3EA-0569-43EF-BBA3-83FDB109D582}" type="slidenum">
              <a:rPr lang="en-US" smtClean="0"/>
              <a:pPr/>
              <a:t>44</a:t>
            </a:fld>
            <a:endParaRPr lang="en-US" dirty="0"/>
          </a:p>
        </p:txBody>
      </p:sp>
    </p:spTree>
    <p:extLst>
      <p:ext uri="{BB962C8B-B14F-4D97-AF65-F5344CB8AC3E}">
        <p14:creationId xmlns:p14="http://schemas.microsoft.com/office/powerpoint/2010/main" val="2569726173"/>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sz="half" idx="4294967295"/>
          </p:nvPr>
        </p:nvSpPr>
        <p:spPr>
          <a:xfrm>
            <a:off x="228600" y="2954866"/>
            <a:ext cx="8686800" cy="3691466"/>
          </a:xfrm>
          <a:prstGeom prst="rect">
            <a:avLst/>
          </a:prstGeom>
        </p:spPr>
        <p:txBody>
          <a:bodyPr/>
          <a:lstStyle/>
          <a:p>
            <a:pPr marL="347663" lvl="1" indent="-338138">
              <a:spcBef>
                <a:spcPts val="600"/>
              </a:spcBef>
              <a:spcAft>
                <a:spcPts val="1200"/>
              </a:spcAft>
              <a:buClr>
                <a:srgbClr val="923222"/>
              </a:buClr>
              <a:buSzPct val="115000"/>
              <a:buFont typeface="Wingdings" panose="05000000000000000000" pitchFamily="2" charset="2"/>
              <a:buChar char="§"/>
            </a:pPr>
            <a:r>
              <a:rPr lang="en-US" altLang="en-US" sz="2400" u="sng" dirty="0">
                <a:latin typeface="Calibri" panose="020F0502020204030204" pitchFamily="34" charset="0"/>
                <a:ea typeface="ＭＳ Ｐゴシック" panose="020B0600070205080204" pitchFamily="34" charset="-128"/>
              </a:rPr>
              <a:t>Cannot</a:t>
            </a:r>
            <a:r>
              <a:rPr lang="en-US" altLang="en-US" sz="2400" dirty="0">
                <a:latin typeface="Calibri" panose="020F0502020204030204" pitchFamily="34" charset="0"/>
                <a:ea typeface="ＭＳ Ｐゴシック" panose="020B0600070205080204" pitchFamily="34" charset="-128"/>
              </a:rPr>
              <a:t> carry extremely heavy or bulky cargo.                                                   Ideally, items with a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high cost to weight ratio</a:t>
            </a:r>
            <a:r>
              <a:rPr lang="en-US" altLang="en-US" sz="2400" dirty="0">
                <a:latin typeface="Calibri" panose="020F0502020204030204" pitchFamily="34" charset="0"/>
                <a:ea typeface="ＭＳ Ｐゴシック" panose="020B0600070205080204" pitchFamily="34" charset="-128"/>
              </a:rPr>
              <a:t>.   </a:t>
            </a:r>
          </a:p>
          <a:p>
            <a:pPr marL="639763" lvl="2" indent="-342900">
              <a:spcBef>
                <a:spcPts val="600"/>
              </a:spcBef>
              <a:spcAft>
                <a:spcPts val="600"/>
              </a:spcAft>
              <a:buClr>
                <a:srgbClr val="923222"/>
              </a:buClr>
              <a:buSzPct val="115000"/>
              <a:buFont typeface="Wingdings" panose="05000000000000000000" pitchFamily="2" charset="2"/>
              <a:buChar char="ü"/>
            </a:pPr>
            <a:r>
              <a:rPr lang="en-US" altLang="en-US" sz="2000" dirty="0">
                <a:solidFill>
                  <a:prstClr val="black"/>
                </a:solidFill>
                <a:latin typeface="Calibri" panose="020F0502020204030204" pitchFamily="34" charset="0"/>
                <a:ea typeface="ＭＳ Ｐゴシック" panose="020B0600070205080204" pitchFamily="34" charset="-128"/>
                <a:cs typeface="+mn-cs"/>
              </a:rPr>
              <a:t>Shipments involve very light, high-value goods that need to travel long distances quickly including; jewelry, fine wines, pharmaceuticals, racehorses, etc.</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Half of the goods transported by air are carried by freight–only airlines, e.g., FedEx.  Other half in passenger planes with luggage</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Paired with trucks for door-to-door delivery</a:t>
            </a:r>
          </a:p>
        </p:txBody>
      </p:sp>
      <p:sp>
        <p:nvSpPr>
          <p:cNvPr id="4"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Air</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622" t="9466" r="13556" b="24045"/>
          <a:stretch/>
        </p:blipFill>
        <p:spPr>
          <a:xfrm>
            <a:off x="5767946" y="1295401"/>
            <a:ext cx="3376054" cy="1752600"/>
          </a:xfrm>
          <a:prstGeom prst="rect">
            <a:avLst/>
          </a:prstGeom>
        </p:spPr>
      </p:pic>
      <p:sp>
        <p:nvSpPr>
          <p:cNvPr id="5" name="Rectangle 4"/>
          <p:cNvSpPr/>
          <p:nvPr/>
        </p:nvSpPr>
        <p:spPr>
          <a:xfrm>
            <a:off x="228598" y="914400"/>
            <a:ext cx="8686801" cy="1815882"/>
          </a:xfrm>
          <a:prstGeom prst="rect">
            <a:avLst/>
          </a:prstGeom>
        </p:spPr>
        <p:txBody>
          <a:bodyPr wrap="square">
            <a:spAutoFit/>
          </a:body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Accounts for approximately 5% of total US freight </a:t>
            </a:r>
            <a:r>
              <a:rPr lang="en-US" altLang="en-US" dirty="0">
                <a:latin typeface="Calibri" panose="020F0502020204030204" pitchFamily="34" charset="0"/>
                <a:ea typeface="ＭＳ Ｐゴシック" panose="020B0600070205080204" pitchFamily="34" charset="-128"/>
              </a:rPr>
              <a:t>spend</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Generally the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fastest</a:t>
            </a:r>
            <a:r>
              <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mode of transportation</a:t>
            </a:r>
            <a:r>
              <a:rPr lang="en-US" altLang="en-US" dirty="0">
                <a:solidFill>
                  <a:prstClr val="black"/>
                </a:solidFill>
                <a:latin typeface="Calibri" panose="020F0502020204030204" pitchFamily="34" charset="0"/>
                <a:ea typeface="ＭＳ Ｐゴシック" panose="020B0600070205080204" pitchFamily="34" charset="-128"/>
              </a:rPr>
              <a:t>. </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Most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expensive</a:t>
            </a:r>
            <a:r>
              <a:rPr lang="en-US" altLang="en-US" dirty="0">
                <a:solidFill>
                  <a:prstClr val="black"/>
                </a:solidFill>
                <a:latin typeface="Calibri" panose="020F0502020204030204" pitchFamily="34" charset="0"/>
                <a:ea typeface="ＭＳ Ｐゴシック" panose="020B0600070205080204" pitchFamily="34" charset="-128"/>
              </a:rPr>
              <a:t> mode of transportation</a:t>
            </a:r>
          </a:p>
        </p:txBody>
      </p:sp>
      <p:sp>
        <p:nvSpPr>
          <p:cNvPr id="7" name="Slide Number Placeholder 6"/>
          <p:cNvSpPr>
            <a:spLocks noGrp="1"/>
          </p:cNvSpPr>
          <p:nvPr>
            <p:ph type="sldNum" sz="quarter" idx="4"/>
          </p:nvPr>
        </p:nvSpPr>
        <p:spPr/>
        <p:txBody>
          <a:bodyPr/>
          <a:lstStyle/>
          <a:p>
            <a:fld id="{E66AA3EA-0569-43EF-BBA3-83FDB109D582}" type="slidenum">
              <a:rPr lang="en-US" smtClean="0"/>
              <a:pPr/>
              <a:t>45</a:t>
            </a:fld>
            <a:endParaRPr lang="en-US" dirty="0"/>
          </a:p>
        </p:txBody>
      </p:sp>
    </p:spTree>
    <p:extLst>
      <p:ext uri="{BB962C8B-B14F-4D97-AF65-F5344CB8AC3E}">
        <p14:creationId xmlns:p14="http://schemas.microsoft.com/office/powerpoint/2010/main" val="233736193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sz="half" idx="4294967295"/>
          </p:nvPr>
        </p:nvSpPr>
        <p:spPr>
          <a:xfrm>
            <a:off x="228600" y="1532466"/>
            <a:ext cx="5943600" cy="872067"/>
          </a:xfrm>
          <a:prstGeom prst="rect">
            <a:avLst/>
          </a:prstGeom>
        </p:spPr>
        <p:txBody>
          <a:body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Includes inland waterways, coastal and </a:t>
            </a:r>
            <a:r>
              <a:rPr lang="en-US" altLang="en-US" sz="2400">
                <a:latin typeface="Calibri" panose="020F0502020204030204" pitchFamily="34" charset="0"/>
                <a:ea typeface="ＭＳ Ｐゴシック" panose="020B0600070205080204" pitchFamily="34" charset="-128"/>
              </a:rPr>
              <a:t>intracostal</a:t>
            </a:r>
            <a:r>
              <a:rPr lang="en-US" altLang="en-US" sz="2400" dirty="0">
                <a:latin typeface="Calibri" panose="020F0502020204030204" pitchFamily="34" charset="0"/>
                <a:ea typeface="ＭＳ Ｐゴシック" panose="020B0600070205080204" pitchFamily="34" charset="-128"/>
              </a:rPr>
              <a:t>, and deep-sea cargo shipments. </a:t>
            </a:r>
          </a:p>
        </p:txBody>
      </p:sp>
      <p:sp>
        <p:nvSpPr>
          <p:cNvPr id="4"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Modes of Transportation - </a:t>
            </a:r>
            <a:r>
              <a:rPr lang="en-US" sz="3200" b="1" dirty="0">
                <a:solidFill>
                  <a:prstClr val="black"/>
                </a:solidFill>
                <a:effectLst>
                  <a:outerShdw blurRad="38100" dist="38100" dir="2700000" algn="tl">
                    <a:srgbClr val="C0C0C0"/>
                  </a:outerShdw>
                </a:effectLst>
                <a:latin typeface="Calibri" panose="020F0502020204030204" pitchFamily="34" charset="0"/>
                <a:cs typeface="Arial" charset="0"/>
              </a:rPr>
              <a:t>Water</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316" t="8222" r="11999" b="25679"/>
          <a:stretch/>
        </p:blipFill>
        <p:spPr>
          <a:xfrm>
            <a:off x="4749185" y="1240367"/>
            <a:ext cx="4166215" cy="2531533"/>
          </a:xfrm>
          <a:prstGeom prst="rect">
            <a:avLst/>
          </a:prstGeom>
        </p:spPr>
      </p:pic>
      <p:sp>
        <p:nvSpPr>
          <p:cNvPr id="8" name="Rectangle 7"/>
          <p:cNvSpPr/>
          <p:nvPr/>
        </p:nvSpPr>
        <p:spPr>
          <a:xfrm>
            <a:off x="228600" y="5488513"/>
            <a:ext cx="8686800" cy="1138773"/>
          </a:xfrm>
          <a:prstGeom prst="rect">
            <a:avLst/>
          </a:prstGeom>
        </p:spPr>
        <p:txBody>
          <a:bodyPr wrap="square">
            <a:spAutoFit/>
          </a:body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Competes with rail and pipeline for some cargo shipments.</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dirty="0">
                <a:solidFill>
                  <a:prstClr val="black"/>
                </a:solidFill>
                <a:latin typeface="Calibri" panose="020F0502020204030204" pitchFamily="34" charset="0"/>
                <a:ea typeface="ＭＳ Ｐゴシック" panose="020B0600070205080204" pitchFamily="34" charset="-128"/>
              </a:rPr>
              <a:t>Paired with trucks for door-to-door delivery.</a:t>
            </a:r>
          </a:p>
        </p:txBody>
      </p:sp>
      <p:sp>
        <p:nvSpPr>
          <p:cNvPr id="9" name="Rectangle 8"/>
          <p:cNvSpPr/>
          <p:nvPr/>
        </p:nvSpPr>
        <p:spPr>
          <a:xfrm>
            <a:off x="228600" y="2417982"/>
            <a:ext cx="4224867" cy="1138773"/>
          </a:xfrm>
          <a:prstGeom prst="rect">
            <a:avLst/>
          </a:prstGeom>
        </p:spPr>
        <p:txBody>
          <a:bodyPr wrap="square">
            <a:spAutoFit/>
          </a:body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Inexpensive</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Very slow and inflexible</a:t>
            </a:r>
            <a:r>
              <a:rPr lang="en-US" altLang="en-US" dirty="0">
                <a:latin typeface="Calibri" panose="020F0502020204030204" pitchFamily="34" charset="0"/>
                <a:ea typeface="ＭＳ Ｐゴシック" panose="020B0600070205080204" pitchFamily="34" charset="-128"/>
              </a:rPr>
              <a:t>.</a:t>
            </a:r>
          </a:p>
        </p:txBody>
      </p:sp>
      <p:sp>
        <p:nvSpPr>
          <p:cNvPr id="10" name="Rectangle 3"/>
          <p:cNvSpPr txBox="1">
            <a:spLocks noChangeArrowheads="1"/>
          </p:cNvSpPr>
          <p:nvPr/>
        </p:nvSpPr>
        <p:spPr bwMode="auto">
          <a:xfrm>
            <a:off x="228600" y="914400"/>
            <a:ext cx="8686800" cy="49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sz="2400" kern="0" dirty="0">
                <a:solidFill>
                  <a:prstClr val="black"/>
                </a:solidFill>
                <a:latin typeface="Calibri" panose="020F0502020204030204" pitchFamily="34" charset="0"/>
                <a:ea typeface="ＭＳ Ｐゴシック" panose="020B0600070205080204" pitchFamily="34" charset="-128"/>
              </a:rPr>
              <a:t>Accounts for approximately 5% of total US freight </a:t>
            </a:r>
            <a:r>
              <a:rPr lang="en-US" altLang="en-US" dirty="0">
                <a:latin typeface="Calibri" panose="020F0502020204030204" pitchFamily="34" charset="0"/>
                <a:ea typeface="ＭＳ Ｐゴシック" panose="020B0600070205080204" pitchFamily="34" charset="-128"/>
              </a:rPr>
              <a:t>spend</a:t>
            </a:r>
          </a:p>
        </p:txBody>
      </p:sp>
      <p:sp>
        <p:nvSpPr>
          <p:cNvPr id="11" name="Rectangle 10"/>
          <p:cNvSpPr/>
          <p:nvPr/>
        </p:nvSpPr>
        <p:spPr>
          <a:xfrm>
            <a:off x="228600" y="3771900"/>
            <a:ext cx="8686800" cy="1600438"/>
          </a:xfrm>
          <a:prstGeom prst="rect">
            <a:avLst/>
          </a:prstGeom>
        </p:spPr>
        <p:txBody>
          <a:bodyPr wrap="square">
            <a:spAutoFit/>
          </a:bodyPr>
          <a:lstStyle/>
          <a:p>
            <a:pPr marL="347663" lvl="1" indent="-338138">
              <a:spcBef>
                <a:spcPts val="1200"/>
              </a:spcBef>
              <a:spcAft>
                <a:spcPts val="6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rPr>
              <a:t>Primarily used for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heavy</a:t>
            </a:r>
            <a:r>
              <a:rPr lang="en-US" altLang="en-US" dirty="0">
                <a:latin typeface="Calibri" panose="020F0502020204030204" pitchFamily="34" charset="0"/>
                <a:ea typeface="ＭＳ Ｐゴシック" panose="020B0600070205080204" pitchFamily="34" charset="-128"/>
              </a:rPr>
              <a:t>,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bulky</a:t>
            </a:r>
            <a:r>
              <a:rPr lang="en-US" altLang="en-US" dirty="0">
                <a:latin typeface="Calibri" panose="020F0502020204030204" pitchFamily="34" charset="0"/>
                <a:ea typeface="ＭＳ Ｐゴシック" panose="020B0600070205080204" pitchFamily="34" charset="-128"/>
              </a:rPr>
              <a:t>,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low value</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materials like coal, grain, sand, and petroleum.  </a:t>
            </a:r>
          </a:p>
          <a:p>
            <a:pPr marL="639763" lvl="2" indent="-342900" eaLnBrk="0" hangingPunct="0">
              <a:spcBef>
                <a:spcPts val="600"/>
              </a:spcBef>
              <a:spcAft>
                <a:spcPts val="600"/>
              </a:spcAft>
              <a:buClr>
                <a:srgbClr val="923222"/>
              </a:buClr>
              <a:buSzPct val="115000"/>
              <a:buFont typeface="Wingdings" panose="05000000000000000000" pitchFamily="2" charset="2"/>
              <a:buChar char="ü"/>
            </a:pPr>
            <a:r>
              <a:rPr lang="en-US" altLang="en-US" sz="2000" dirty="0">
                <a:solidFill>
                  <a:prstClr val="black"/>
                </a:solidFill>
                <a:latin typeface="Calibri" panose="020F0502020204030204" pitchFamily="34" charset="0"/>
                <a:ea typeface="ＭＳ Ｐゴシック" panose="020B0600070205080204" pitchFamily="34" charset="-128"/>
              </a:rPr>
              <a:t>However, because transport by water is so cheap almost any item may be shipped by water including: automobiles, produce, containerized cargo, etc.</a:t>
            </a:r>
          </a:p>
        </p:txBody>
      </p:sp>
      <p:sp>
        <p:nvSpPr>
          <p:cNvPr id="5" name="Slide Number Placeholder 4"/>
          <p:cNvSpPr>
            <a:spLocks noGrp="1"/>
          </p:cNvSpPr>
          <p:nvPr>
            <p:ph type="sldNum" sz="quarter" idx="4"/>
          </p:nvPr>
        </p:nvSpPr>
        <p:spPr/>
        <p:txBody>
          <a:bodyPr/>
          <a:lstStyle/>
          <a:p>
            <a:fld id="{E66AA3EA-0569-43EF-BBA3-83FDB109D582}" type="slidenum">
              <a:rPr lang="en-US" smtClean="0"/>
              <a:pPr/>
              <a:t>46</a:t>
            </a:fld>
            <a:endParaRPr lang="en-US" dirty="0"/>
          </a:p>
        </p:txBody>
      </p:sp>
    </p:spTree>
    <p:extLst>
      <p:ext uri="{BB962C8B-B14F-4D97-AF65-F5344CB8AC3E}">
        <p14:creationId xmlns:p14="http://schemas.microsoft.com/office/powerpoint/2010/main" val="228415410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535"/>
            <a:ext cx="71437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Ranking of Transportation Modes</a:t>
            </a:r>
          </a:p>
        </p:txBody>
      </p:sp>
      <p:graphicFrame>
        <p:nvGraphicFramePr>
          <p:cNvPr id="5" name="Content Placeholder 5"/>
          <p:cNvGraphicFramePr>
            <a:graphicFrameLocks noGrp="1"/>
          </p:cNvGraphicFramePr>
          <p:nvPr>
            <p:ph idx="4294967295"/>
          </p:nvPr>
        </p:nvGraphicFramePr>
        <p:xfrm>
          <a:off x="228600" y="1524000"/>
          <a:ext cx="8686801" cy="4877645"/>
        </p:xfrm>
        <a:graphic>
          <a:graphicData uri="http://schemas.openxmlformats.org/drawingml/2006/table">
            <a:tbl>
              <a:tblPr>
                <a:effectLst>
                  <a:outerShdw blurRad="50800" dist="38100" dir="2700000" algn="tl" rotWithShape="0">
                    <a:prstClr val="black">
                      <a:alpha val="40000"/>
                    </a:prstClr>
                  </a:outerShdw>
                </a:effectLst>
              </a:tblPr>
              <a:tblGrid>
                <a:gridCol w="1214284">
                  <a:extLst>
                    <a:ext uri="{9D8B030D-6E8A-4147-A177-3AD203B41FA5}">
                      <a16:colId xmlns:a16="http://schemas.microsoft.com/office/drawing/2014/main" val="20000"/>
                    </a:ext>
                  </a:extLst>
                </a:gridCol>
                <a:gridCol w="1249516">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210733">
                  <a:extLst>
                    <a:ext uri="{9D8B030D-6E8A-4147-A177-3AD203B41FA5}">
                      <a16:colId xmlns:a16="http://schemas.microsoft.com/office/drawing/2014/main" val="20003"/>
                    </a:ext>
                  </a:extLst>
                </a:gridCol>
                <a:gridCol w="1261533">
                  <a:extLst>
                    <a:ext uri="{9D8B030D-6E8A-4147-A177-3AD203B41FA5}">
                      <a16:colId xmlns:a16="http://schemas.microsoft.com/office/drawing/2014/main" val="20004"/>
                    </a:ext>
                  </a:extLst>
                </a:gridCol>
                <a:gridCol w="1210734">
                  <a:extLst>
                    <a:ext uri="{9D8B030D-6E8A-4147-A177-3AD203B41FA5}">
                      <a16:colId xmlns:a16="http://schemas.microsoft.com/office/drawing/2014/main" val="20005"/>
                    </a:ext>
                  </a:extLst>
                </a:gridCol>
                <a:gridCol w="1185334">
                  <a:extLst>
                    <a:ext uri="{9D8B030D-6E8A-4147-A177-3AD203B41FA5}">
                      <a16:colId xmlns:a16="http://schemas.microsoft.com/office/drawing/2014/main" val="20006"/>
                    </a:ext>
                  </a:extLst>
                </a:gridCol>
              </a:tblGrid>
              <a:tr h="12488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1" u="none" strike="noStrike" cap="none" normalizeH="0" baseline="0" dirty="0">
                        <a:ln>
                          <a:noFill/>
                        </a:ln>
                        <a:solidFill>
                          <a:schemeClr val="tx1"/>
                        </a:solidFill>
                        <a:effectLst/>
                        <a:latin typeface="Calibri" panose="020F050202020403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Accessibility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Capability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Calibri" panose="020F0502020204030204" pitchFamily="34" charset="0"/>
                        </a:rPr>
                        <a:t>(can handle the most kinds of freight, i.e., weight, size, type, etc.)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Lowest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Per-unit Cost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Reliability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Speed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Total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0"/>
                  </a:ext>
                </a:extLst>
              </a:tr>
              <a:tr h="725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Truck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a:ln>
                            <a:noFill/>
                          </a:ln>
                          <a:solidFill>
                            <a:schemeClr val="bg1"/>
                          </a:solidFill>
                          <a:effectLst/>
                          <a:latin typeface="Calibri" panose="020F0502020204030204" pitchFamily="34" charset="0"/>
                          <a:ea typeface="+mn-ea"/>
                          <a:cs typeface="+mn-cs"/>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322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1"/>
                  </a:ext>
                </a:extLst>
              </a:tr>
              <a:tr h="725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Rail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a:ln>
                            <a:noFill/>
                          </a:ln>
                          <a:solidFill>
                            <a:schemeClr val="bg1"/>
                          </a:solidFill>
                          <a:effectLst/>
                          <a:latin typeface="Calibri" panose="020F0502020204030204" pitchFamily="34" charset="0"/>
                          <a:ea typeface="+mn-ea"/>
                          <a:cs typeface="+mn-cs"/>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322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2"/>
                  </a:ext>
                </a:extLst>
              </a:tr>
              <a:tr h="725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Pipeline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a:ln>
                            <a:noFill/>
                          </a:ln>
                          <a:solidFill>
                            <a:schemeClr val="bg1"/>
                          </a:solidFill>
                          <a:effectLst/>
                          <a:latin typeface="Calibri" panose="020F0502020204030204" pitchFamily="34" charset="0"/>
                          <a:ea typeface="+mn-ea"/>
                          <a:cs typeface="+mn-cs"/>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322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a:ln>
                            <a:noFill/>
                          </a:ln>
                          <a:solidFill>
                            <a:schemeClr val="bg1"/>
                          </a:solidFill>
                          <a:effectLst/>
                          <a:latin typeface="Calibri" panose="020F0502020204030204" pitchFamily="34" charset="0"/>
                          <a:ea typeface="+mn-ea"/>
                          <a:cs typeface="+mn-cs"/>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322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3"/>
                  </a:ext>
                </a:extLst>
              </a:tr>
              <a:tr h="725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Air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kern="1200" cap="none" normalizeH="0" baseline="0" dirty="0">
                          <a:ln>
                            <a:noFill/>
                          </a:ln>
                          <a:solidFill>
                            <a:schemeClr val="bg1"/>
                          </a:solidFill>
                          <a:effectLst/>
                          <a:latin typeface="Calibri" panose="020F0502020204030204" pitchFamily="34" charset="0"/>
                          <a:ea typeface="+mn-ea"/>
                          <a:cs typeface="+mn-cs"/>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17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4"/>
                  </a:ext>
                </a:extLst>
              </a:tr>
              <a:tr h="725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rPr>
                        <a:t>Water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anose="020F0502020204030204" pitchFamily="34" charset="0"/>
                        </a:rPr>
                        <a:t>19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2906063" y="914400"/>
            <a:ext cx="3331874" cy="523220"/>
          </a:xfrm>
          <a:prstGeom prst="rect">
            <a:avLst/>
          </a:prstGeom>
          <a:noFill/>
        </p:spPr>
        <p:txBody>
          <a:bodyPr wrap="none" rtlCol="0">
            <a:spAutoFit/>
          </a:bodyPr>
          <a:lstStyle/>
          <a:p>
            <a:r>
              <a:rPr lang="en-US" sz="2800" dirty="0">
                <a:solidFill>
                  <a:prstClr val="black"/>
                </a:solidFill>
                <a:latin typeface="Calibri" panose="020F0502020204030204" pitchFamily="34" charset="0"/>
              </a:rPr>
              <a:t>1 to 5 = Best to Worst</a:t>
            </a:r>
          </a:p>
        </p:txBody>
      </p:sp>
      <p:sp>
        <p:nvSpPr>
          <p:cNvPr id="7" name="Slide Number Placeholder 6"/>
          <p:cNvSpPr>
            <a:spLocks noGrp="1"/>
          </p:cNvSpPr>
          <p:nvPr>
            <p:ph type="sldNum" sz="quarter" idx="4"/>
          </p:nvPr>
        </p:nvSpPr>
        <p:spPr/>
        <p:txBody>
          <a:bodyPr/>
          <a:lstStyle/>
          <a:p>
            <a:fld id="{E66AA3EA-0569-43EF-BBA3-83FDB109D582}" type="slidenum">
              <a:rPr lang="en-US" smtClean="0"/>
              <a:pPr/>
              <a:t>47</a:t>
            </a:fld>
            <a:endParaRPr lang="en-US" dirty="0"/>
          </a:p>
        </p:txBody>
      </p:sp>
    </p:spTree>
    <p:extLst>
      <p:ext uri="{BB962C8B-B14F-4D97-AF65-F5344CB8AC3E}">
        <p14:creationId xmlns:p14="http://schemas.microsoft.com/office/powerpoint/2010/main" val="1757912976"/>
      </p:ext>
    </p:extLst>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sz="half" idx="4294967295"/>
          </p:nvPr>
        </p:nvSpPr>
        <p:spPr>
          <a:xfrm>
            <a:off x="228600" y="914399"/>
            <a:ext cx="8686800" cy="5037668"/>
          </a:xfrm>
          <a:prstGeom prst="rect">
            <a:avLst/>
          </a:prstGeom>
        </p:spPr>
        <p:txBody>
          <a:bodyPr/>
          <a:lstStyle/>
          <a:p>
            <a:pPr marL="0" lvl="1" indent="0">
              <a:spcBef>
                <a:spcPts val="18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rPr>
              <a:t>Intermodal is sometimes referred to as the sixth mode of transportation, but it is really the use of</a:t>
            </a:r>
            <a:r>
              <a:rPr lang="en-US" altLang="en-US" sz="2800" b="1" dirty="0">
                <a:solidFill>
                  <a:srgbClr val="923222"/>
                </a:solidFill>
                <a:latin typeface="Calibri" panose="020F0502020204030204" pitchFamily="34" charset="0"/>
                <a:ea typeface="ＭＳ Ｐゴシック" panose="020B0600070205080204" pitchFamily="34" charset="-128"/>
              </a:rPr>
              <a:t> </a:t>
            </a: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multiple modes of transportation to execute a single transport shipment</a:t>
            </a:r>
            <a:r>
              <a:rPr lang="en-US" altLang="en-US" sz="2800" dirty="0">
                <a:latin typeface="Calibri" panose="020F0502020204030204" pitchFamily="34" charset="0"/>
                <a:ea typeface="ＭＳ Ｐゴシック" panose="020B0600070205080204" pitchFamily="34" charset="-128"/>
              </a:rPr>
              <a:t>.</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Intermodal is growing substantially because it is fairly cost-efficient and cost-effective.</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The most common forms of intermodal transportation involve:</a:t>
            </a:r>
          </a:p>
          <a:p>
            <a:pPr marL="914400" lvl="3" indent="-342900">
              <a:spcBef>
                <a:spcPts val="600"/>
              </a:spcBef>
              <a:spcAft>
                <a:spcPts val="600"/>
              </a:spcAft>
              <a:buClr>
                <a:srgbClr val="923222"/>
              </a:buClr>
              <a:buSzPct val="115000"/>
              <a:buFont typeface="Calibri" panose="020F0502020204030204" pitchFamily="34" charset="0"/>
              <a:buChar char="–"/>
            </a:pPr>
            <a:r>
              <a:rPr lang="en-US" altLang="en-US" sz="2400" dirty="0">
                <a:solidFill>
                  <a:schemeClr val="tx1"/>
                </a:solidFill>
                <a:latin typeface="Calibri" panose="020F0502020204030204" pitchFamily="34" charset="0"/>
                <a:ea typeface="ＭＳ Ｐゴシック" panose="020B0600070205080204" pitchFamily="34" charset="-128"/>
              </a:rPr>
              <a:t>Rail and Motor Carriers (i.e., trucks)</a:t>
            </a:r>
          </a:p>
          <a:p>
            <a:pPr marL="914400" lvl="3" indent="-342900">
              <a:spcBef>
                <a:spcPts val="600"/>
              </a:spcBef>
              <a:spcAft>
                <a:spcPts val="600"/>
              </a:spcAft>
              <a:buClr>
                <a:srgbClr val="923222"/>
              </a:buClr>
              <a:buSzPct val="115000"/>
              <a:buFont typeface="Calibri" panose="020F0502020204030204" pitchFamily="34" charset="0"/>
              <a:buChar char="–"/>
            </a:pPr>
            <a:r>
              <a:rPr lang="en-US" altLang="en-US" sz="2400" dirty="0">
                <a:solidFill>
                  <a:schemeClr val="tx1"/>
                </a:solidFill>
                <a:latin typeface="Calibri" panose="020F0502020204030204" pitchFamily="34" charset="0"/>
                <a:ea typeface="ＭＳ Ｐゴシック" panose="020B0600070205080204" pitchFamily="34" charset="-128"/>
              </a:rPr>
              <a:t>Rail and Water Carriers</a:t>
            </a:r>
          </a:p>
          <a:p>
            <a:pPr marL="914400" lvl="3" indent="-342900">
              <a:spcBef>
                <a:spcPts val="600"/>
              </a:spcBef>
              <a:spcAft>
                <a:spcPts val="600"/>
              </a:spcAft>
              <a:buClr>
                <a:srgbClr val="923222"/>
              </a:buClr>
              <a:buSzPct val="115000"/>
              <a:buFont typeface="Calibri" panose="020F0502020204030204" pitchFamily="34" charset="0"/>
              <a:buChar char="–"/>
            </a:pPr>
            <a:r>
              <a:rPr lang="en-US" altLang="en-US" sz="2400" dirty="0">
                <a:solidFill>
                  <a:schemeClr val="tx1"/>
                </a:solidFill>
                <a:latin typeface="Calibri" panose="020F0502020204030204" pitchFamily="34" charset="0"/>
                <a:ea typeface="ＭＳ Ｐゴシック" panose="020B0600070205080204" pitchFamily="34" charset="-128"/>
              </a:rPr>
              <a:t>Roll-on/Roll-off Ships</a:t>
            </a:r>
          </a:p>
        </p:txBody>
      </p:sp>
      <p:sp>
        <p:nvSpPr>
          <p:cNvPr id="4"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Intermodal Transportation</a:t>
            </a:r>
          </a:p>
        </p:txBody>
      </p:sp>
      <p:grpSp>
        <p:nvGrpSpPr>
          <p:cNvPr id="10" name="Group 9"/>
          <p:cNvGrpSpPr/>
          <p:nvPr/>
        </p:nvGrpSpPr>
        <p:grpSpPr>
          <a:xfrm>
            <a:off x="4800600" y="4504267"/>
            <a:ext cx="4047067" cy="2175933"/>
            <a:chOff x="8356601" y="668867"/>
            <a:chExt cx="2853265" cy="144780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4445" t="1151" r="2888" b="20008"/>
            <a:stretch/>
          </p:blipFill>
          <p:spPr>
            <a:xfrm>
              <a:off x="8356601" y="668867"/>
              <a:ext cx="2379133" cy="144780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6001" t="1515" r="13332" b="29431"/>
            <a:stretch/>
          </p:blipFill>
          <p:spPr>
            <a:xfrm>
              <a:off x="10143066" y="1536374"/>
              <a:ext cx="1066800" cy="550985"/>
            </a:xfrm>
            <a:prstGeom prst="rect">
              <a:avLst/>
            </a:prstGeom>
          </p:spPr>
        </p:pic>
      </p:grpSp>
      <p:sp>
        <p:nvSpPr>
          <p:cNvPr id="3" name="Slide Number Placeholder 2"/>
          <p:cNvSpPr>
            <a:spLocks noGrp="1"/>
          </p:cNvSpPr>
          <p:nvPr>
            <p:ph type="sldNum" sz="quarter" idx="4"/>
          </p:nvPr>
        </p:nvSpPr>
        <p:spPr/>
        <p:txBody>
          <a:bodyPr/>
          <a:lstStyle/>
          <a:p>
            <a:fld id="{E66AA3EA-0569-43EF-BBA3-83FDB109D582}" type="slidenum">
              <a:rPr lang="en-US" smtClean="0"/>
              <a:pPr/>
              <a:t>48</a:t>
            </a:fld>
            <a:endParaRPr lang="en-US" dirty="0"/>
          </a:p>
        </p:txBody>
      </p:sp>
    </p:spTree>
    <p:extLst>
      <p:ext uri="{BB962C8B-B14F-4D97-AF65-F5344CB8AC3E}">
        <p14:creationId xmlns:p14="http://schemas.microsoft.com/office/powerpoint/2010/main" val="2181683993"/>
      </p:ext>
    </p:extLst>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google.com/url?source=imgres&amp;ct=tbn&amp;q=http://www.northeast.railfan.net/images/ttax505141.jpg&amp;usg=AFQjCNFwgTXAZFsQArAjzhMieyosjafQD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20" y="933994"/>
            <a:ext cx="4149352" cy="2154519"/>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upload.wikimedia.org/wikipedia/commons/thumb/e/e5/DTTX_724681_20050529_IL_Rochelle.jpg/800px-DTTX_724681_20050529_IL_Rochel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345" y="933994"/>
            <a:ext cx="4193055" cy="2144176"/>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200898" y="180945"/>
            <a:ext cx="2943102" cy="400110"/>
          </a:xfrm>
          <a:prstGeom prst="rect">
            <a:avLst/>
          </a:prstGeom>
        </p:spPr>
        <p:txBody>
          <a:bodyPr wrap="square">
            <a:spAutoFit/>
          </a:bodyPr>
          <a:lstStyle/>
          <a:p>
            <a:pPr algn="ctr"/>
            <a:r>
              <a:rPr lang="en-US" altLang="en-US" sz="2000" dirty="0">
                <a:solidFill>
                  <a:prstClr val="black"/>
                </a:solidFill>
                <a:effectLst>
                  <a:outerShdw blurRad="38100" dist="38100" dir="2700000" algn="tl">
                    <a:srgbClr val="000000">
                      <a:alpha val="43137"/>
                    </a:srgbClr>
                  </a:outerShdw>
                </a:effectLst>
                <a:latin typeface="Calibri" panose="020F0502020204030204" pitchFamily="34" charset="0"/>
              </a:rPr>
              <a:t>aka “Piggy-back” service</a:t>
            </a:r>
            <a:endParaRPr lang="en-US" sz="2000" dirty="0">
              <a:solidFill>
                <a:prstClr val="black"/>
              </a:solidFill>
              <a:effectLst>
                <a:outerShdw blurRad="38100" dist="38100" dir="2700000" algn="tl">
                  <a:srgbClr val="000000">
                    <a:alpha val="43137"/>
                  </a:srgbClr>
                </a:outerShdw>
              </a:effectLst>
              <a:latin typeface="Calibri" panose="020F050202020403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419600"/>
            <a:ext cx="5905500" cy="2000250"/>
          </a:xfrm>
          <a:prstGeom prst="rect">
            <a:avLst/>
          </a:prstGeom>
        </p:spPr>
      </p:pic>
      <p:sp>
        <p:nvSpPr>
          <p:cNvPr id="11"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Intermodal Transportation</a:t>
            </a:r>
            <a:r>
              <a:rPr lang="en-US" sz="2000" i="1" dirty="0">
                <a:solidFill>
                  <a:srgbClr val="923222"/>
                </a:solidFill>
                <a:latin typeface="Calibri" panose="020F0502020204030204" pitchFamily="34" charset="0"/>
                <a:cs typeface="Arial" charset="0"/>
              </a:rPr>
              <a:t> (continued)</a:t>
            </a:r>
            <a:endParaRPr lang="en-US" sz="3200" b="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sp>
        <p:nvSpPr>
          <p:cNvPr id="4" name="Rectangle 3"/>
          <p:cNvSpPr/>
          <p:nvPr/>
        </p:nvSpPr>
        <p:spPr>
          <a:xfrm>
            <a:off x="4572000" y="3119735"/>
            <a:ext cx="4572000" cy="923330"/>
          </a:xfrm>
          <a:prstGeom prst="rect">
            <a:avLst/>
          </a:prstGeom>
        </p:spPr>
        <p:txBody>
          <a:bodyPr>
            <a:spAutoFit/>
          </a:bodyPr>
          <a:lstStyle/>
          <a:p>
            <a:pPr marL="0" lvl="1" algn="ctr">
              <a:spcBef>
                <a:spcPts val="0"/>
              </a:spcBef>
              <a:spcAft>
                <a:spcPts val="0"/>
              </a:spcAft>
            </a:pPr>
            <a:r>
              <a:rPr lang="en-US" sz="1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Rail and Water Carriers  </a:t>
            </a:r>
          </a:p>
          <a:p>
            <a:pPr marL="0" lvl="1" algn="ct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Offer point-to-point pickup and delivery service known as </a:t>
            </a:r>
            <a:r>
              <a:rPr lang="en-US" sz="1800" b="1" dirty="0">
                <a:solidFill>
                  <a:srgbClr val="923222"/>
                </a:solidFill>
                <a:effectLst>
                  <a:outerShdw blurRad="38100" dist="38100" dir="2700000" algn="tl">
                    <a:srgbClr val="000000">
                      <a:alpha val="43137"/>
                    </a:srgbClr>
                  </a:outerShdw>
                </a:effectLst>
                <a:latin typeface="Calibri" panose="020F0502020204030204" pitchFamily="34" charset="0"/>
              </a:rPr>
              <a:t>Container-on-Flatcar (COFC)</a:t>
            </a:r>
          </a:p>
        </p:txBody>
      </p:sp>
      <p:sp>
        <p:nvSpPr>
          <p:cNvPr id="10" name="Rectangle 9"/>
          <p:cNvSpPr/>
          <p:nvPr/>
        </p:nvSpPr>
        <p:spPr>
          <a:xfrm>
            <a:off x="0" y="3119735"/>
            <a:ext cx="4572000" cy="923330"/>
          </a:xfrm>
          <a:prstGeom prst="rect">
            <a:avLst/>
          </a:prstGeom>
        </p:spPr>
        <p:txBody>
          <a:bodyPr wrap="square">
            <a:spAutoFit/>
          </a:bodyPr>
          <a:lstStyle/>
          <a:p>
            <a:pPr marL="0" lvl="1" algn="ctr">
              <a:spcBef>
                <a:spcPts val="0"/>
              </a:spcBef>
              <a:spcAft>
                <a:spcPts val="0"/>
              </a:spcAft>
            </a:pPr>
            <a:r>
              <a:rPr lang="en-US" sz="1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Rail and Motor Carriers </a:t>
            </a:r>
            <a:r>
              <a:rPr lang="en-US" sz="1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(trucks)</a:t>
            </a:r>
          </a:p>
          <a:p>
            <a:pPr marL="0" lvl="1" algn="ct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Offer point-to-point pickup and delivery service known as </a:t>
            </a:r>
            <a:r>
              <a:rPr lang="en-US" sz="1800" b="1" dirty="0">
                <a:solidFill>
                  <a:srgbClr val="923222"/>
                </a:solidFill>
                <a:effectLst>
                  <a:outerShdw blurRad="38100" dist="38100" dir="2700000" algn="tl">
                    <a:srgbClr val="000000">
                      <a:alpha val="43137"/>
                    </a:srgbClr>
                  </a:outerShdw>
                </a:effectLst>
                <a:latin typeface="Calibri" panose="020F0502020204030204" pitchFamily="34" charset="0"/>
              </a:rPr>
              <a:t>Trailer-on-Flatcar (TOFC)</a:t>
            </a:r>
          </a:p>
        </p:txBody>
      </p:sp>
      <p:sp>
        <p:nvSpPr>
          <p:cNvPr id="12" name="Rectangle 11"/>
          <p:cNvSpPr/>
          <p:nvPr/>
        </p:nvSpPr>
        <p:spPr>
          <a:xfrm>
            <a:off x="6189133" y="4582520"/>
            <a:ext cx="2954867" cy="1938992"/>
          </a:xfrm>
          <a:prstGeom prst="rect">
            <a:avLst/>
          </a:prstGeom>
        </p:spPr>
        <p:txBody>
          <a:bodyPr wrap="square">
            <a:spAutoFit/>
          </a:bodyPr>
          <a:lstStyle/>
          <a:p>
            <a:pPr marL="0" lvl="1" algn="ctr">
              <a:buClr>
                <a:srgbClr val="923222"/>
              </a:buClr>
              <a:buSzPct val="115000"/>
            </a:pPr>
            <a:r>
              <a:rPr lang="en-US" altLang="en-US" sz="1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Roll-On/Roll-Off Ship</a:t>
            </a:r>
          </a:p>
          <a:p>
            <a:pPr marL="0" lvl="1" algn="ctr">
              <a:buClr>
                <a:srgbClr val="923222"/>
              </a:buClr>
              <a:buSzPct val="115000"/>
            </a:pPr>
            <a:r>
              <a:rPr lang="en-US" alt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specifically designed to allow trucks to be driven directly on and off the ship without the use of cranes.  </a:t>
            </a:r>
          </a:p>
          <a:p>
            <a:pPr marL="0" lvl="1" algn="ctr">
              <a:buClr>
                <a:srgbClr val="923222"/>
              </a:buClr>
              <a:buSzPct val="115000"/>
            </a:pPr>
            <a:endParaRPr lang="en-US" altLang="en-US" sz="9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1" algn="ctr">
              <a:buClr>
                <a:srgbClr val="923222"/>
              </a:buClr>
              <a:buSzPct val="115000"/>
            </a:pPr>
            <a:r>
              <a:rPr lang="en-US" alt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Provides flexibility and speed</a:t>
            </a:r>
          </a:p>
        </p:txBody>
      </p:sp>
      <p:sp>
        <p:nvSpPr>
          <p:cNvPr id="3" name="Slide Number Placeholder 2"/>
          <p:cNvSpPr>
            <a:spLocks noGrp="1"/>
          </p:cNvSpPr>
          <p:nvPr>
            <p:ph type="sldNum" sz="quarter" idx="4"/>
          </p:nvPr>
        </p:nvSpPr>
        <p:spPr/>
        <p:txBody>
          <a:bodyPr/>
          <a:lstStyle/>
          <a:p>
            <a:fld id="{E66AA3EA-0569-43EF-BBA3-83FDB109D582}" type="slidenum">
              <a:rPr lang="en-US" smtClean="0"/>
              <a:pPr/>
              <a:t>49</a:t>
            </a:fld>
            <a:endParaRPr lang="en-US" dirty="0"/>
          </a:p>
        </p:txBody>
      </p:sp>
    </p:spTree>
    <p:extLst>
      <p:ext uri="{BB962C8B-B14F-4D97-AF65-F5344CB8AC3E}">
        <p14:creationId xmlns:p14="http://schemas.microsoft.com/office/powerpoint/2010/main" val="2838423348"/>
      </p:ext>
    </p:extLst>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0" y="4444999"/>
            <a:ext cx="9144000" cy="584201"/>
          </a:xfrm>
          <a:prstGeom prst="rect">
            <a:avLst/>
          </a:prstGeom>
          <a:noFill/>
          <a:ln w="9525">
            <a:noFill/>
            <a:miter lim="800000"/>
            <a:headEnd/>
            <a:tailEnd/>
          </a:ln>
        </p:spPr>
        <p:txBody>
          <a:bodyPr/>
          <a:lstStyle/>
          <a:p>
            <a:pPr algn="ctr" eaLnBrk="0" hangingPunct="0">
              <a:lnSpc>
                <a:spcPct val="9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Warehousing</a:t>
            </a:r>
          </a:p>
        </p:txBody>
      </p:sp>
      <p:sp>
        <p:nvSpPr>
          <p:cNvPr id="3" name="Rectangle 2"/>
          <p:cNvSpPr/>
          <p:nvPr/>
        </p:nvSpPr>
        <p:spPr>
          <a:xfrm>
            <a:off x="893233" y="5491245"/>
            <a:ext cx="7357533" cy="1015663"/>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marL="0" marR="0" algn="ctr">
              <a:spcBef>
                <a:spcPts val="600"/>
              </a:spcBef>
              <a:spcAft>
                <a:spcPts val="600"/>
              </a:spcAft>
            </a:pPr>
            <a:r>
              <a:rPr lang="en-US" sz="2000" b="1" dirty="0">
                <a:latin typeface="Calibri" panose="020F0502020204030204" pitchFamily="34" charset="0"/>
                <a:ea typeface="Calibri" panose="020F0502020204030204" pitchFamily="34" charset="0"/>
                <a:cs typeface="Calibri" panose="020F0502020204030204" pitchFamily="34" charset="0"/>
              </a:rPr>
              <a:t>The true value of warehousing lies in having the right product in the right place at the right time. </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Warehousing provides time and place utility</a:t>
            </a:r>
            <a:r>
              <a:rPr lang="en-US" sz="2000" b="1" dirty="0">
                <a:latin typeface="Calibri" panose="020F0502020204030204" pitchFamily="34" charset="0"/>
                <a:ea typeface="Calibri" panose="020F0502020204030204" pitchFamily="34" charset="0"/>
                <a:cs typeface="Calibri" panose="020F0502020204030204" pitchFamily="34" charset="0"/>
              </a:rPr>
              <a:t>; the availability necessary to give materials true value.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840856532"/>
      </p:ext>
    </p:extLst>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28600" y="1456267"/>
            <a:ext cx="8686800" cy="812800"/>
          </a:xfrm>
          <a:prstGeom prst="rect">
            <a:avLst/>
          </a:prstGeom>
          <a:solidFill>
            <a:schemeClr val="accent1">
              <a:lumMod val="20000"/>
              <a:lumOff val="80000"/>
            </a:schemeClr>
          </a:solidFill>
          <a:ln w="28575" cap="flat" cmpd="sng" algn="ctr">
            <a:solidFill>
              <a:srgbClr val="9232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33794" name="Rectangle 3"/>
          <p:cNvSpPr>
            <a:spLocks noGrp="1" noChangeArrowheads="1"/>
          </p:cNvSpPr>
          <p:nvPr>
            <p:ph type="body" idx="4294967295"/>
          </p:nvPr>
        </p:nvSpPr>
        <p:spPr>
          <a:xfrm>
            <a:off x="228600" y="914400"/>
            <a:ext cx="8686800" cy="5791200"/>
          </a:xfrm>
          <a:prstGeom prst="rect">
            <a:avLst/>
          </a:prstGeom>
        </p:spPr>
        <p:txBody>
          <a:bodyPr/>
          <a:lstStyle/>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Granger laws </a:t>
            </a:r>
            <a:r>
              <a:rPr lang="en-US" altLang="en-US" sz="2400" dirty="0">
                <a:latin typeface="Calibri" panose="020F0502020204030204" pitchFamily="34" charset="0"/>
                <a:ea typeface="ＭＳ Ｐゴシック" panose="020B0600070205080204" pitchFamily="34" charset="-128"/>
              </a:rPr>
              <a:t>(1870s) - regulated the Railroads</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Interstate Commerce Act </a:t>
            </a:r>
            <a:r>
              <a:rPr lang="en-US" altLang="en-US" sz="2400" dirty="0">
                <a:latin typeface="Calibri" panose="020F0502020204030204" pitchFamily="34" charset="0"/>
                <a:ea typeface="ＭＳ Ｐゴシック" panose="020B0600070205080204" pitchFamily="34" charset="-128"/>
              </a:rPr>
              <a:t>of 1887 - created the Interstate Commerce Commission (ICC). </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Transportation Act </a:t>
            </a:r>
            <a:r>
              <a:rPr lang="en-US" altLang="en-US" sz="2400" dirty="0">
                <a:latin typeface="Calibri" panose="020F0502020204030204" pitchFamily="34" charset="0"/>
                <a:ea typeface="ＭＳ Ｐゴシック" panose="020B0600070205080204" pitchFamily="34" charset="-128"/>
              </a:rPr>
              <a:t>of 1920 - changes to Interstate Commerce Act</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Motor Carrier Act </a:t>
            </a:r>
            <a:r>
              <a:rPr lang="en-US" altLang="en-US" sz="2400" dirty="0">
                <a:latin typeface="Calibri" panose="020F0502020204030204" pitchFamily="34" charset="0"/>
                <a:ea typeface="ＭＳ Ｐゴシック" panose="020B0600070205080204" pitchFamily="34" charset="-128"/>
              </a:rPr>
              <a:t>of 1935 - brought motor carriers under Interstate Commerce Commission control.</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Transportation Act </a:t>
            </a:r>
            <a:r>
              <a:rPr lang="en-US" altLang="en-US" sz="2400" dirty="0">
                <a:latin typeface="Calibri" panose="020F0502020204030204" pitchFamily="34" charset="0"/>
                <a:ea typeface="ＭＳ Ｐゴシック" panose="020B0600070205080204" pitchFamily="34" charset="-128"/>
              </a:rPr>
              <a:t>of 1940 - established Interstate Commerce Commission control over domestic water transportation. </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Federal Aviation Act </a:t>
            </a:r>
            <a:r>
              <a:rPr lang="en-US" altLang="en-US" sz="2400" dirty="0">
                <a:latin typeface="Calibri" panose="020F0502020204030204" pitchFamily="34" charset="0"/>
                <a:ea typeface="ＭＳ Ｐゴシック" panose="020B0600070205080204" pitchFamily="34" charset="-128"/>
              </a:rPr>
              <a:t>of 1958 - created air traffic and safety regulations and the national airport system. </a:t>
            </a:r>
          </a:p>
          <a:p>
            <a:pPr marL="342900" lvl="1" indent="-342900">
              <a:lnSpc>
                <a:spcPct val="85000"/>
              </a:lnSpc>
              <a:spcBef>
                <a:spcPts val="1200"/>
              </a:spcBef>
              <a:spcAft>
                <a:spcPts val="12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Department of Transportation Act </a:t>
            </a:r>
            <a:r>
              <a:rPr lang="en-US" altLang="en-US" sz="2400" dirty="0">
                <a:latin typeface="Calibri" panose="020F0502020204030204" pitchFamily="34" charset="0"/>
                <a:ea typeface="ＭＳ Ｐゴシック" panose="020B0600070205080204" pitchFamily="34" charset="-128"/>
              </a:rPr>
              <a:t>of 1966 - coordination of all transportation-related matters.</a:t>
            </a:r>
          </a:p>
        </p:txBody>
      </p:sp>
      <p:sp>
        <p:nvSpPr>
          <p:cNvPr id="33795" name="Rectangle 4"/>
          <p:cNvSpPr>
            <a:spLocks noGrp="1" noChangeArrowheads="1"/>
          </p:cNvSpPr>
          <p:nvPr>
            <p:ph type="title" idx="4294967295"/>
          </p:nvPr>
        </p:nvSpPr>
        <p:spPr>
          <a:xfrm>
            <a:off x="228600" y="132597"/>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Transportation </a:t>
            </a:r>
            <a:r>
              <a:rPr lang="en-US" altLang="en-US" sz="3200" u="sng"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Regulation</a:t>
            </a:r>
          </a:p>
        </p:txBody>
      </p:sp>
      <p:sp>
        <p:nvSpPr>
          <p:cNvPr id="4" name="TextBox 3"/>
          <p:cNvSpPr txBox="1"/>
          <p:nvPr/>
        </p:nvSpPr>
        <p:spPr>
          <a:xfrm>
            <a:off x="6406309" y="11668"/>
            <a:ext cx="2274982" cy="738664"/>
          </a:xfrm>
          <a:prstGeom prst="rect">
            <a:avLst/>
          </a:prstGeom>
          <a:noFill/>
        </p:spPr>
        <p:txBody>
          <a:bodyPr wrap="none" rtlCol="0">
            <a:spAutoFit/>
          </a:bodyPr>
          <a:lstStyle/>
          <a:p>
            <a:r>
              <a:rPr lang="en-US" dirty="0">
                <a:solidFill>
                  <a:prstClr val="black"/>
                </a:solidFill>
              </a:rPr>
              <a:t>[1870 to 1970]</a:t>
            </a:r>
          </a:p>
          <a:p>
            <a:r>
              <a:rPr lang="en-US" sz="1800" dirty="0">
                <a:solidFill>
                  <a:prstClr val="black"/>
                </a:solidFill>
              </a:rPr>
              <a:t>Period of Regulation</a:t>
            </a:r>
          </a:p>
        </p:txBody>
      </p:sp>
      <p:sp>
        <p:nvSpPr>
          <p:cNvPr id="5" name="TextBox 4"/>
          <p:cNvSpPr txBox="1"/>
          <p:nvPr/>
        </p:nvSpPr>
        <p:spPr>
          <a:xfrm>
            <a:off x="4000500" y="6550223"/>
            <a:ext cx="4542975" cy="307777"/>
          </a:xfrm>
          <a:prstGeom prst="rect">
            <a:avLst/>
          </a:prstGeom>
          <a:solidFill>
            <a:srgbClr val="FF0000"/>
          </a:solidFill>
        </p:spPr>
        <p:txBody>
          <a:bodyPr wrap="none" rtlCol="0">
            <a:spAutoFit/>
          </a:bodyPr>
          <a:lstStyle/>
          <a:p>
            <a:r>
              <a:rPr lang="en-US" sz="1400" b="1" i="1" dirty="0">
                <a:solidFill>
                  <a:prstClr val="white"/>
                </a:solidFill>
                <a:effectLst>
                  <a:outerShdw blurRad="38100" dist="38100" dir="2700000" algn="tl">
                    <a:srgbClr val="000000">
                      <a:alpha val="43137"/>
                    </a:srgbClr>
                  </a:outerShdw>
                </a:effectLst>
              </a:rPr>
              <a:t>Note: Only need to know Interstate Commerce Act </a:t>
            </a:r>
          </a:p>
        </p:txBody>
      </p:sp>
      <p:sp>
        <p:nvSpPr>
          <p:cNvPr id="7" name="Slide Number Placeholder 6"/>
          <p:cNvSpPr>
            <a:spLocks noGrp="1"/>
          </p:cNvSpPr>
          <p:nvPr>
            <p:ph type="sldNum" sz="quarter" idx="4"/>
          </p:nvPr>
        </p:nvSpPr>
        <p:spPr/>
        <p:txBody>
          <a:bodyPr/>
          <a:lstStyle/>
          <a:p>
            <a:fld id="{E66AA3EA-0569-43EF-BBA3-83FDB109D582}" type="slidenum">
              <a:rPr lang="en-US" smtClean="0"/>
              <a:pPr/>
              <a:t>50</a:t>
            </a:fld>
            <a:endParaRPr lang="en-US" dirty="0"/>
          </a:p>
        </p:txBody>
      </p:sp>
    </p:spTree>
    <p:extLst>
      <p:ext uri="{BB962C8B-B14F-4D97-AF65-F5344CB8AC3E}">
        <p14:creationId xmlns:p14="http://schemas.microsoft.com/office/powerpoint/2010/main" val="289679184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28600" y="4732867"/>
            <a:ext cx="8686800" cy="812800"/>
          </a:xfrm>
          <a:prstGeom prst="rect">
            <a:avLst/>
          </a:prstGeom>
          <a:solidFill>
            <a:schemeClr val="accent1">
              <a:lumMod val="20000"/>
              <a:lumOff val="80000"/>
            </a:schemeClr>
          </a:solidFill>
          <a:ln w="28575" cap="flat" cmpd="sng" algn="ctr">
            <a:solidFill>
              <a:srgbClr val="9232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34818" name="Rectangle 3"/>
          <p:cNvSpPr>
            <a:spLocks noGrp="1" noChangeArrowheads="1"/>
          </p:cNvSpPr>
          <p:nvPr>
            <p:ph type="body" idx="4294967295"/>
          </p:nvPr>
        </p:nvSpPr>
        <p:spPr>
          <a:xfrm>
            <a:off x="214745" y="865908"/>
            <a:ext cx="8686800" cy="5915891"/>
          </a:xfrm>
          <a:prstGeom prst="rect">
            <a:avLst/>
          </a:prstGeom>
        </p:spPr>
        <p:txBody>
          <a:bodyPr/>
          <a:lstStyle/>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Railroad Revitalization and Regulatory Reform Act </a:t>
            </a:r>
            <a:r>
              <a:rPr lang="en-US" altLang="en-US" sz="2400" dirty="0">
                <a:latin typeface="Calibri" panose="020F0502020204030204" pitchFamily="34" charset="0"/>
                <a:ea typeface="ＭＳ Ｐゴシック" panose="020B0600070205080204" pitchFamily="34" charset="-128"/>
              </a:rPr>
              <a:t>(1976) </a:t>
            </a:r>
          </a:p>
          <a:p>
            <a:pPr marL="804863" lvl="2" indent="-347663">
              <a:spcBef>
                <a:spcPts val="0"/>
              </a:spcBef>
              <a:spcAft>
                <a:spcPts val="600"/>
              </a:spcAft>
              <a:buClr>
                <a:srgbClr val="923222"/>
              </a:buClr>
              <a:buSzPct val="110000"/>
              <a:buFont typeface="Arial" panose="020B0604020202020204" pitchFamily="34" charset="0"/>
              <a:buChar char="‒"/>
            </a:pPr>
            <a:r>
              <a:rPr lang="en-US" altLang="en-US" sz="2000" dirty="0">
                <a:latin typeface="Calibri" panose="020F0502020204030204" pitchFamily="34" charset="0"/>
                <a:ea typeface="ＭＳ Ｐゴシック" panose="020B0600070205080204" pitchFamily="34" charset="-128"/>
              </a:rPr>
              <a:t>Railroads could change rates </a:t>
            </a:r>
            <a:r>
              <a:rPr lang="en-US" altLang="en-US" sz="2000" u="sng" dirty="0">
                <a:latin typeface="Calibri" panose="020F0502020204030204" pitchFamily="34" charset="0"/>
                <a:ea typeface="ＭＳ Ｐゴシック" panose="020B0600070205080204" pitchFamily="34" charset="-128"/>
              </a:rPr>
              <a:t>without</a:t>
            </a:r>
            <a:r>
              <a:rPr lang="en-US" altLang="en-US" sz="2000" dirty="0">
                <a:latin typeface="Calibri" panose="020F0502020204030204" pitchFamily="34" charset="0"/>
                <a:ea typeface="ＭＳ Ｐゴシック" panose="020B0600070205080204" pitchFamily="34" charset="-128"/>
              </a:rPr>
              <a:t> ICC approval</a:t>
            </a:r>
          </a:p>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Air freight deregulated </a:t>
            </a:r>
            <a:r>
              <a:rPr lang="en-US" altLang="en-US" sz="2400" dirty="0">
                <a:latin typeface="Calibri" panose="020F0502020204030204" pitchFamily="34" charset="0"/>
                <a:ea typeface="ＭＳ Ｐゴシック" panose="020B0600070205080204" pitchFamily="34" charset="-128"/>
              </a:rPr>
              <a:t>in 1977</a:t>
            </a:r>
          </a:p>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Motor carriers deregulated </a:t>
            </a:r>
            <a:r>
              <a:rPr lang="en-US" altLang="en-US" sz="2400" dirty="0">
                <a:latin typeface="Calibri" panose="020F0502020204030204" pitchFamily="34" charset="0"/>
                <a:ea typeface="ＭＳ Ｐゴシック" panose="020B0600070205080204" pitchFamily="34" charset="-128"/>
              </a:rPr>
              <a:t>in 1980 </a:t>
            </a:r>
          </a:p>
          <a:p>
            <a:pPr marL="804863" lvl="2" indent="-347663">
              <a:spcBef>
                <a:spcPts val="0"/>
              </a:spcBef>
              <a:spcAft>
                <a:spcPts val="600"/>
              </a:spcAft>
              <a:buClr>
                <a:srgbClr val="923222"/>
              </a:buClr>
              <a:buSzPct val="110000"/>
              <a:buFont typeface="Arial" panose="020B0604020202020204" pitchFamily="34" charset="0"/>
              <a:buChar char="‒"/>
            </a:pPr>
            <a:r>
              <a:rPr lang="en-US" altLang="en-US" sz="2000" dirty="0">
                <a:latin typeface="Calibri" panose="020F0502020204030204" pitchFamily="34" charset="0"/>
                <a:ea typeface="ＭＳ Ｐゴシック" panose="020B0600070205080204" pitchFamily="34" charset="-128"/>
              </a:rPr>
              <a:t>Promote competitive, safe and efficient motor transportation</a:t>
            </a:r>
          </a:p>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Shipping Act </a:t>
            </a:r>
            <a:r>
              <a:rPr lang="en-US" altLang="en-US" sz="2400" dirty="0">
                <a:latin typeface="Calibri" panose="020F0502020204030204" pitchFamily="34" charset="0"/>
                <a:ea typeface="ＭＳ Ｐゴシック" panose="020B0600070205080204" pitchFamily="34" charset="-128"/>
              </a:rPr>
              <a:t>of 1984 </a:t>
            </a:r>
          </a:p>
          <a:p>
            <a:pPr marL="804863" lvl="2" indent="-347663">
              <a:spcBef>
                <a:spcPts val="0"/>
              </a:spcBef>
              <a:spcAft>
                <a:spcPts val="600"/>
              </a:spcAft>
              <a:buClr>
                <a:srgbClr val="923222"/>
              </a:buClr>
              <a:buSzPct val="110000"/>
              <a:buFont typeface="Arial" panose="020B0604020202020204" pitchFamily="34" charset="0"/>
              <a:buChar char="‒"/>
            </a:pPr>
            <a:r>
              <a:rPr lang="en-US" altLang="en-US" sz="2000" dirty="0">
                <a:latin typeface="Calibri" panose="020F0502020204030204" pitchFamily="34" charset="0"/>
                <a:ea typeface="ＭＳ Ｐゴシック" panose="020B0600070205080204" pitchFamily="34" charset="-128"/>
              </a:rPr>
              <a:t>Allowed ocean carriers to pool shipments, assign ports, publish rates, and enter into contracts with shippers</a:t>
            </a:r>
          </a:p>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ICC Termination Act </a:t>
            </a:r>
            <a:r>
              <a:rPr lang="en-US" altLang="en-US" sz="2400" dirty="0">
                <a:latin typeface="Calibri" panose="020F0502020204030204" pitchFamily="34" charset="0"/>
                <a:ea typeface="ＭＳ Ｐゴシック" panose="020B0600070205080204" pitchFamily="34" charset="-128"/>
              </a:rPr>
              <a:t>of 1995</a:t>
            </a:r>
          </a:p>
          <a:p>
            <a:pPr marL="804863" lvl="2" indent="-347663">
              <a:spcBef>
                <a:spcPts val="0"/>
              </a:spcBef>
              <a:spcAft>
                <a:spcPts val="600"/>
              </a:spcAft>
              <a:buClr>
                <a:srgbClr val="923222"/>
              </a:buClr>
              <a:buSzPct val="110000"/>
              <a:buFont typeface="Arial" panose="020B0604020202020204" pitchFamily="34" charset="0"/>
              <a:buChar char="‒"/>
            </a:pPr>
            <a:r>
              <a:rPr lang="en-US" altLang="en-US" sz="2000" dirty="0">
                <a:latin typeface="Calibri" panose="020F0502020204030204" pitchFamily="34" charset="0"/>
                <a:ea typeface="ＭＳ Ｐゴシック" panose="020B0600070205080204" pitchFamily="34" charset="-128"/>
              </a:rPr>
              <a:t>The Interstate Commerce Commission (ICC) was eliminated</a:t>
            </a:r>
          </a:p>
          <a:p>
            <a:pPr marL="342900" lvl="1" indent="-342900">
              <a:lnSpc>
                <a:spcPct val="85000"/>
              </a:lnSpc>
              <a:spcBef>
                <a:spcPts val="1800"/>
              </a:spcBef>
              <a:spcAft>
                <a:spcPts val="600"/>
              </a:spcAft>
              <a:buClr>
                <a:srgbClr val="923222"/>
              </a:buClr>
              <a:buSzPct val="115000"/>
              <a:buFont typeface="Wingdings" panose="05000000000000000000" pitchFamily="2" charset="2"/>
              <a:buChar char="§"/>
            </a:pPr>
            <a:r>
              <a:rPr lang="en-US" altLang="en-US" sz="2400" b="1" dirty="0">
                <a:latin typeface="Calibri" panose="020F0502020204030204" pitchFamily="34" charset="0"/>
                <a:ea typeface="ＭＳ Ｐゴシック" panose="020B0600070205080204" pitchFamily="34" charset="-128"/>
              </a:rPr>
              <a:t>Ocean Shipping Reform Act </a:t>
            </a:r>
            <a:r>
              <a:rPr lang="en-US" altLang="en-US" sz="2400" dirty="0">
                <a:latin typeface="Calibri" panose="020F0502020204030204" pitchFamily="34" charset="0"/>
                <a:ea typeface="ＭＳ Ｐゴシック" panose="020B0600070205080204" pitchFamily="34" charset="-128"/>
              </a:rPr>
              <a:t>of 1998 </a:t>
            </a:r>
          </a:p>
          <a:p>
            <a:pPr marL="804863" lvl="2" indent="-347663">
              <a:spcBef>
                <a:spcPts val="0"/>
              </a:spcBef>
              <a:spcAft>
                <a:spcPts val="600"/>
              </a:spcAft>
              <a:buClr>
                <a:srgbClr val="923222"/>
              </a:buClr>
              <a:buSzPct val="110000"/>
              <a:buFont typeface="Arial" panose="020B0604020202020204" pitchFamily="34" charset="0"/>
              <a:buChar char="‒"/>
            </a:pPr>
            <a:r>
              <a:rPr lang="en-US" altLang="en-US" sz="2000" dirty="0">
                <a:latin typeface="Calibri" panose="020F0502020204030204" pitchFamily="34" charset="0"/>
                <a:ea typeface="ＭＳ Ｐゴシック" panose="020B0600070205080204" pitchFamily="34" charset="-128"/>
              </a:rPr>
              <a:t>Requirement for ocean carriers to file rates ended</a:t>
            </a:r>
          </a:p>
        </p:txBody>
      </p:sp>
      <p:sp>
        <p:nvSpPr>
          <p:cNvPr id="4" name="Rectangle 4"/>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Transportation </a:t>
            </a:r>
            <a:r>
              <a:rPr lang="en-US" altLang="en-US" sz="3200" u="sng"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Deregulation</a:t>
            </a:r>
          </a:p>
        </p:txBody>
      </p:sp>
      <p:sp>
        <p:nvSpPr>
          <p:cNvPr id="5" name="TextBox 4"/>
          <p:cNvSpPr txBox="1"/>
          <p:nvPr/>
        </p:nvSpPr>
        <p:spPr>
          <a:xfrm>
            <a:off x="6303717" y="11668"/>
            <a:ext cx="2480166" cy="738664"/>
          </a:xfrm>
          <a:prstGeom prst="rect">
            <a:avLst/>
          </a:prstGeom>
          <a:noFill/>
        </p:spPr>
        <p:txBody>
          <a:bodyPr wrap="none" rtlCol="0">
            <a:spAutoFit/>
          </a:bodyPr>
          <a:lstStyle/>
          <a:p>
            <a:pPr algn="ctr"/>
            <a:r>
              <a:rPr lang="en-US" dirty="0">
                <a:solidFill>
                  <a:prstClr val="black"/>
                </a:solidFill>
              </a:rPr>
              <a:t>[1970 to Today]</a:t>
            </a:r>
          </a:p>
          <a:p>
            <a:pPr algn="ctr"/>
            <a:r>
              <a:rPr lang="en-US" sz="1800" dirty="0">
                <a:solidFill>
                  <a:prstClr val="black"/>
                </a:solidFill>
              </a:rPr>
              <a:t>Period of Deregulation</a:t>
            </a:r>
            <a:endParaRPr lang="en-US" dirty="0">
              <a:solidFill>
                <a:prstClr val="black"/>
              </a:solidFill>
            </a:endParaRPr>
          </a:p>
        </p:txBody>
      </p:sp>
      <p:sp>
        <p:nvSpPr>
          <p:cNvPr id="9" name="TextBox 8"/>
          <p:cNvSpPr txBox="1"/>
          <p:nvPr/>
        </p:nvSpPr>
        <p:spPr>
          <a:xfrm>
            <a:off x="4000500" y="6550223"/>
            <a:ext cx="4068230" cy="307777"/>
          </a:xfrm>
          <a:prstGeom prst="rect">
            <a:avLst/>
          </a:prstGeom>
          <a:solidFill>
            <a:srgbClr val="FF0000"/>
          </a:solidFill>
        </p:spPr>
        <p:txBody>
          <a:bodyPr wrap="none" rtlCol="0">
            <a:spAutoFit/>
          </a:bodyPr>
          <a:lstStyle/>
          <a:p>
            <a:r>
              <a:rPr lang="en-US" sz="1400" b="1" i="1" dirty="0">
                <a:solidFill>
                  <a:prstClr val="white"/>
                </a:solidFill>
                <a:effectLst>
                  <a:outerShdw blurRad="38100" dist="38100" dir="2700000" algn="tl">
                    <a:srgbClr val="000000">
                      <a:alpha val="43137"/>
                    </a:srgbClr>
                  </a:outerShdw>
                </a:effectLst>
              </a:rPr>
              <a:t>Note: Only need to Know ICC Termination Act</a:t>
            </a:r>
          </a:p>
        </p:txBody>
      </p:sp>
      <p:sp>
        <p:nvSpPr>
          <p:cNvPr id="6" name="Slide Number Placeholder 5"/>
          <p:cNvSpPr>
            <a:spLocks noGrp="1"/>
          </p:cNvSpPr>
          <p:nvPr>
            <p:ph type="sldNum" sz="quarter" idx="4"/>
          </p:nvPr>
        </p:nvSpPr>
        <p:spPr/>
        <p:txBody>
          <a:bodyPr/>
          <a:lstStyle/>
          <a:p>
            <a:fld id="{E66AA3EA-0569-43EF-BBA3-83FDB109D582}" type="slidenum">
              <a:rPr lang="en-US" smtClean="0"/>
              <a:pPr/>
              <a:t>51</a:t>
            </a:fld>
            <a:endParaRPr lang="en-US" dirty="0"/>
          </a:p>
        </p:txBody>
      </p:sp>
    </p:spTree>
    <p:extLst>
      <p:ext uri="{BB962C8B-B14F-4D97-AF65-F5344CB8AC3E}">
        <p14:creationId xmlns:p14="http://schemas.microsoft.com/office/powerpoint/2010/main" val="2114725395"/>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28600" y="5830388"/>
            <a:ext cx="8686800" cy="609599"/>
          </a:xfrm>
          <a:prstGeom prst="rect">
            <a:avLst/>
          </a:prstGeom>
          <a:solidFill>
            <a:schemeClr val="accent1">
              <a:lumMod val="20000"/>
              <a:lumOff val="80000"/>
            </a:schemeClr>
          </a:solidFill>
          <a:ln w="28575" cap="flat" cmpd="sng" algn="ctr">
            <a:solidFill>
              <a:srgbClr val="92322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32770" name="Rectangle 3"/>
          <p:cNvSpPr>
            <a:spLocks noGrp="1" noChangeArrowheads="1"/>
          </p:cNvSpPr>
          <p:nvPr>
            <p:ph type="body" idx="4294967295"/>
          </p:nvPr>
        </p:nvSpPr>
        <p:spPr>
          <a:xfrm>
            <a:off x="228600" y="914400"/>
            <a:ext cx="5745480" cy="199426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4763" lvl="1" indent="0">
              <a:spcBef>
                <a:spcPts val="600"/>
              </a:spcBef>
              <a:spcAft>
                <a:spcPts val="600"/>
              </a:spcAft>
              <a:buClr>
                <a:srgbClr val="923222"/>
              </a:buClr>
              <a:buSzPct val="115000"/>
              <a:buNone/>
            </a:pPr>
            <a:r>
              <a:rPr lang="en-US" altLang="en-US" sz="2400" b="1" u="sng" dirty="0">
                <a:latin typeface="Calibri" panose="020F0502020204030204" pitchFamily="34" charset="0"/>
                <a:ea typeface="ＭＳ Ｐゴシック" panose="020B0600070205080204" pitchFamily="34" charset="-128"/>
              </a:rPr>
              <a:t>Regulation Pro’s:</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Tends to assure adequate transportation service throughout the country.  </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rPr>
              <a:t>Protects consumers from monopoly pricing, safety, and liability. </a:t>
            </a:r>
          </a:p>
        </p:txBody>
      </p:sp>
      <p:sp>
        <p:nvSpPr>
          <p:cNvPr id="32771" name="Rectangle 4"/>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Regulation Pro’s and Con’s </a:t>
            </a:r>
            <a:r>
              <a:rPr lang="en-US" altLang="en-US" b="0" kern="1200" dirty="0">
                <a:solidFill>
                  <a:srgbClr val="923222"/>
                </a:solidFill>
                <a:latin typeface="Calibri" panose="020F0502020204030204" pitchFamily="34" charset="0"/>
                <a:cs typeface="Arial" charset="0"/>
              </a:rPr>
              <a:t>-</a:t>
            </a:r>
            <a:r>
              <a:rPr lang="en-US" altLang="en-US" b="0" kern="1200" dirty="0">
                <a:solidFill>
                  <a:srgbClr val="923222"/>
                </a:solidFill>
                <a:latin typeface="Calibri" panose="020F0502020204030204" pitchFamily="34" charset="0"/>
                <a:ea typeface="+mn-ea"/>
                <a:cs typeface="Arial" charset="0"/>
              </a:rPr>
              <a:t>vs- </a:t>
            </a: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Deregulation</a:t>
            </a:r>
          </a:p>
        </p:txBody>
      </p:sp>
      <p:sp>
        <p:nvSpPr>
          <p:cNvPr id="4" name="Rectangle 3"/>
          <p:cNvSpPr/>
          <p:nvPr/>
        </p:nvSpPr>
        <p:spPr>
          <a:xfrm>
            <a:off x="228601" y="5883471"/>
            <a:ext cx="8686799" cy="523220"/>
          </a:xfrm>
          <a:prstGeom prst="rect">
            <a:avLst/>
          </a:prstGeom>
        </p:spPr>
        <p:txBody>
          <a:bodyPr wrap="square">
            <a:spAutoFit/>
          </a:bodyPr>
          <a:lstStyle/>
          <a:p>
            <a:pPr marL="0" lvl="1" algn="ctr">
              <a:spcBef>
                <a:spcPts val="1200"/>
              </a:spcBef>
              <a:spcAft>
                <a:spcPts val="1800"/>
              </a:spcAft>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U.S. transportation industry remains mostly deregulated </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186" r="5555" b="4018"/>
          <a:stretch/>
        </p:blipFill>
        <p:spPr>
          <a:xfrm>
            <a:off x="5808132" y="990600"/>
            <a:ext cx="3107268" cy="2395280"/>
          </a:xfrm>
          <a:prstGeom prst="rect">
            <a:avLst/>
          </a:prstGeom>
        </p:spPr>
      </p:pic>
      <p:sp>
        <p:nvSpPr>
          <p:cNvPr id="8" name="Rectangle 3"/>
          <p:cNvSpPr txBox="1">
            <a:spLocks noChangeArrowheads="1"/>
          </p:cNvSpPr>
          <p:nvPr/>
        </p:nvSpPr>
        <p:spPr bwMode="auto">
          <a:xfrm>
            <a:off x="228600" y="4749558"/>
            <a:ext cx="8686800" cy="7577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1200"/>
              </a:spcBef>
              <a:spcAft>
                <a:spcPts val="1800"/>
              </a:spcAft>
              <a:buClr>
                <a:srgbClr val="923222"/>
              </a:buClr>
              <a:buSzPct val="115000"/>
              <a:buNone/>
            </a:pPr>
            <a:r>
              <a:rPr lang="en-US" altLang="en-US" b="1" dirty="0">
                <a:solidFill>
                  <a:srgbClr val="923222"/>
                </a:solidFill>
                <a:latin typeface="Calibri" panose="020F0502020204030204" pitchFamily="34" charset="0"/>
                <a:ea typeface="ＭＳ Ｐゴシック" panose="020B0600070205080204" pitchFamily="34" charset="-128"/>
              </a:rPr>
              <a:t>Deregulation</a:t>
            </a:r>
            <a:r>
              <a:rPr lang="en-US" altLang="en-US" dirty="0">
                <a:solidFill>
                  <a:srgbClr val="923222"/>
                </a:solidFill>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encourages competition and allows prices to adjust as demand and negotiations dictate.</a:t>
            </a:r>
          </a:p>
          <a:p>
            <a:pPr marL="0" lvl="1" indent="0" algn="ctr">
              <a:spcBef>
                <a:spcPts val="1200"/>
              </a:spcBef>
              <a:spcAft>
                <a:spcPts val="1800"/>
              </a:spcAft>
              <a:buClr>
                <a:prstClr val="black"/>
              </a:buClr>
              <a:buFont typeface="Symbol" pitchFamily="18" charset="2"/>
              <a:buNone/>
            </a:pPr>
            <a:endParaRPr lang="en-US" altLang="en-US" sz="105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endParaRPr>
          </a:p>
        </p:txBody>
      </p:sp>
      <p:sp>
        <p:nvSpPr>
          <p:cNvPr id="10" name="Rectangle 3"/>
          <p:cNvSpPr txBox="1">
            <a:spLocks noChangeArrowheads="1"/>
          </p:cNvSpPr>
          <p:nvPr/>
        </p:nvSpPr>
        <p:spPr bwMode="auto">
          <a:xfrm>
            <a:off x="228601" y="3025987"/>
            <a:ext cx="8686800" cy="13555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spcBef>
                <a:spcPts val="600"/>
              </a:spcBef>
              <a:spcAft>
                <a:spcPts val="600"/>
              </a:spcAft>
              <a:buClr>
                <a:srgbClr val="923222"/>
              </a:buClr>
              <a:buSzPct val="115000"/>
              <a:buFont typeface="Symbol" pitchFamily="18" charset="2"/>
              <a:buNone/>
            </a:pPr>
            <a:r>
              <a:rPr lang="en-US" altLang="en-US" sz="2400" b="1" u="sng" kern="0" dirty="0">
                <a:latin typeface="Calibri" panose="020F0502020204030204" pitchFamily="34" charset="0"/>
                <a:ea typeface="ＭＳ Ｐゴシック" panose="020B0600070205080204" pitchFamily="34" charset="-128"/>
              </a:rPr>
              <a:t>Regulation Con’s:</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Discourages competition</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Does not allow prices to adjust based on demand or by negotiation.</a:t>
            </a:r>
          </a:p>
        </p:txBody>
      </p:sp>
      <p:sp>
        <p:nvSpPr>
          <p:cNvPr id="6" name="Slide Number Placeholder 5"/>
          <p:cNvSpPr>
            <a:spLocks noGrp="1"/>
          </p:cNvSpPr>
          <p:nvPr>
            <p:ph type="sldNum" sz="quarter" idx="4"/>
          </p:nvPr>
        </p:nvSpPr>
        <p:spPr/>
        <p:txBody>
          <a:bodyPr/>
          <a:lstStyle/>
          <a:p>
            <a:fld id="{E66AA3EA-0569-43EF-BBA3-83FDB109D582}" type="slidenum">
              <a:rPr lang="en-US" smtClean="0"/>
              <a:pPr/>
              <a:t>52</a:t>
            </a:fld>
            <a:endParaRPr lang="en-US" dirty="0"/>
          </a:p>
        </p:txBody>
      </p:sp>
    </p:spTree>
    <p:extLst>
      <p:ext uri="{BB962C8B-B14F-4D97-AF65-F5344CB8AC3E}">
        <p14:creationId xmlns:p14="http://schemas.microsoft.com/office/powerpoint/2010/main" val="431346454"/>
      </p:ext>
    </p:extLst>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4294967295"/>
          </p:nvPr>
        </p:nvSpPr>
        <p:spPr>
          <a:xfrm>
            <a:off x="228600" y="925909"/>
            <a:ext cx="8686800" cy="5768182"/>
          </a:xfrm>
          <a:prstGeom prst="rect">
            <a:avLst/>
          </a:prstGeom>
        </p:spPr>
        <p:txBody>
          <a:bodyPr/>
          <a:lstStyle/>
          <a:p>
            <a:pPr marL="0" lvl="1" indent="0">
              <a:lnSpc>
                <a:spcPct val="90000"/>
              </a:lnSpc>
              <a:spcBef>
                <a:spcPts val="12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rPr>
              <a:t>Since deregulation, negotiating prices is common</a:t>
            </a:r>
          </a:p>
          <a:p>
            <a:pPr marL="457200" lvl="1" indent="-342900">
              <a:lnSpc>
                <a:spcPct val="90000"/>
              </a:lnSpc>
              <a:spcBef>
                <a:spcPts val="1200"/>
              </a:spcBef>
              <a:spcAft>
                <a:spcPts val="12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Cost of Service</a:t>
            </a: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Pricing </a:t>
            </a:r>
            <a:r>
              <a:rPr lang="en-US" altLang="en-US" sz="2400" dirty="0">
                <a:latin typeface="Calibri" panose="020F0502020204030204" pitchFamily="34" charset="0"/>
                <a:ea typeface="ＭＳ Ｐゴシック" panose="020B0600070205080204" pitchFamily="34" charset="-128"/>
              </a:rPr>
              <a:t>- is the setting of a price for a service based on the costs incurred in providing it.</a:t>
            </a:r>
          </a:p>
          <a:p>
            <a:pPr marL="457200" lvl="1" indent="-342900">
              <a:lnSpc>
                <a:spcPct val="90000"/>
              </a:lnSpc>
              <a:spcBef>
                <a:spcPts val="1200"/>
              </a:spcBef>
              <a:spcAft>
                <a:spcPts val="12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Value of Service</a:t>
            </a: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Pricing </a:t>
            </a:r>
            <a:r>
              <a:rPr lang="en-US" altLang="en-US" sz="2400" dirty="0">
                <a:latin typeface="Calibri" panose="020F0502020204030204" pitchFamily="34" charset="0"/>
                <a:ea typeface="ＭＳ Ｐゴシック" panose="020B0600070205080204" pitchFamily="34" charset="-128"/>
              </a:rPr>
              <a:t>- is a pricing strategy which sets prices based on the value perceived by the customer, i.e., “priced at what the market will bear”. </a:t>
            </a:r>
          </a:p>
          <a:p>
            <a:pPr marL="457200" lvl="1" indent="-342900">
              <a:lnSpc>
                <a:spcPct val="90000"/>
              </a:lnSpc>
              <a:spcBef>
                <a:spcPts val="1200"/>
              </a:spcBef>
              <a:spcAft>
                <a:spcPts val="12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Combination</a:t>
            </a: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Pricing </a:t>
            </a:r>
            <a:r>
              <a:rPr lang="en-US" altLang="en-US" sz="2400" dirty="0">
                <a:latin typeface="Calibri" panose="020F0502020204030204" pitchFamily="34" charset="0"/>
                <a:ea typeface="ＭＳ Ｐゴシック" panose="020B0600070205080204" pitchFamily="34" charset="-128"/>
              </a:rPr>
              <a:t>- price is set at a value between cost-of-service minimum and value-of-service maximum.  Most carriers use some form of combination pricing.  Common in highly volatile markets and changing competitive situations</a:t>
            </a:r>
          </a:p>
          <a:p>
            <a:pPr marL="457200" lvl="1" indent="-342900">
              <a:lnSpc>
                <a:spcPct val="90000"/>
              </a:lnSpc>
              <a:spcBef>
                <a:spcPts val="1200"/>
              </a:spcBef>
              <a:spcAft>
                <a:spcPts val="1200"/>
              </a:spcAft>
              <a:buClr>
                <a:srgbClr val="923222"/>
              </a:buClr>
              <a:buSzPct val="115000"/>
              <a:buFont typeface="Wingdings" panose="05000000000000000000" pitchFamily="2" charset="2"/>
              <a:buChar cha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Net-Rate</a:t>
            </a:r>
            <a:r>
              <a:rPr lang="en-US" altLang="en-US" sz="24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Pricing </a:t>
            </a:r>
            <a:r>
              <a:rPr lang="en-US" altLang="en-US" sz="2400" dirty="0">
                <a:latin typeface="Calibri" panose="020F0502020204030204" pitchFamily="34" charset="0"/>
                <a:ea typeface="ＭＳ Ｐゴシック" panose="020B0600070205080204" pitchFamily="34" charset="-128"/>
              </a:rPr>
              <a:t>- Established discounts and accessorial charges are rolled into one all-inclusive price.  Pricing is tailored to the individual customer’s needs</a:t>
            </a:r>
          </a:p>
          <a:p>
            <a:pPr marL="457200" lvl="1" indent="-342900">
              <a:lnSpc>
                <a:spcPct val="90000"/>
              </a:lnSpc>
              <a:spcBef>
                <a:spcPts val="1200"/>
              </a:spcBef>
              <a:spcAft>
                <a:spcPts val="1200"/>
              </a:spcAft>
              <a:buClr>
                <a:srgbClr val="923222"/>
              </a:buClr>
              <a:buSzPct val="115000"/>
              <a:buFont typeface="Wingdings" panose="05000000000000000000" pitchFamily="2" charset="2"/>
              <a:buChar char="§"/>
            </a:pPr>
            <a:endParaRPr lang="en-US" altLang="en-US" sz="2400" dirty="0">
              <a:latin typeface="Calibri" panose="020F0502020204030204" pitchFamily="34" charset="0"/>
              <a:ea typeface="ＭＳ Ｐゴシック" panose="020B0600070205080204" pitchFamily="34" charset="-128"/>
            </a:endParaRPr>
          </a:p>
        </p:txBody>
      </p:sp>
      <p:sp>
        <p:nvSpPr>
          <p:cNvPr id="30723" name="Rectangle 4"/>
          <p:cNvSpPr>
            <a:spLocks noGrp="1" noChangeArrowheads="1"/>
          </p:cNvSpPr>
          <p:nvPr>
            <p:ph type="title" idx="4294967295"/>
          </p:nvPr>
        </p:nvSpPr>
        <p:spPr>
          <a:xfrm>
            <a:off x="228600" y="132598"/>
            <a:ext cx="7162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Transportation Pricing</a:t>
            </a:r>
          </a:p>
        </p:txBody>
      </p:sp>
      <p:sp>
        <p:nvSpPr>
          <p:cNvPr id="4" name="Slide Number Placeholder 3"/>
          <p:cNvSpPr>
            <a:spLocks noGrp="1"/>
          </p:cNvSpPr>
          <p:nvPr>
            <p:ph type="sldNum" sz="quarter" idx="4"/>
          </p:nvPr>
        </p:nvSpPr>
        <p:spPr/>
        <p:txBody>
          <a:bodyPr/>
          <a:lstStyle/>
          <a:p>
            <a:fld id="{E66AA3EA-0569-43EF-BBA3-83FDB109D582}" type="slidenum">
              <a:rPr lang="en-US" smtClean="0"/>
              <a:pPr/>
              <a:t>53</a:t>
            </a:fld>
            <a:endParaRPr lang="en-US" dirty="0"/>
          </a:p>
        </p:txBody>
      </p:sp>
    </p:spTree>
    <p:extLst>
      <p:ext uri="{BB962C8B-B14F-4D97-AF65-F5344CB8AC3E}">
        <p14:creationId xmlns:p14="http://schemas.microsoft.com/office/powerpoint/2010/main" val="529361437"/>
      </p:ext>
    </p:extLst>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2"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08198"/>
            <a:ext cx="4344837" cy="2404004"/>
          </a:xfrm>
          <a:prstGeom prst="rect">
            <a:avLst/>
          </a:prstGeom>
          <a:noFill/>
          <a:ln w="28575" cap="sq" algn="ctr">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6633"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1320800"/>
            <a:ext cx="4343400" cy="2387072"/>
          </a:xfrm>
          <a:prstGeom prst="rect">
            <a:avLst/>
          </a:prstGeom>
          <a:noFill/>
          <a:ln w="28575" cap="sq" algn="ctr">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6" name="Rectangle 4"/>
          <p:cNvSpPr>
            <a:spLocks noChangeArrowheads="1"/>
          </p:cNvSpPr>
          <p:nvPr/>
        </p:nvSpPr>
        <p:spPr bwMode="auto">
          <a:xfrm>
            <a:off x="4668716" y="1313115"/>
            <a:ext cx="4246686" cy="2394502"/>
          </a:xfrm>
          <a:prstGeom prst="rect">
            <a:avLst/>
          </a:prstGeom>
          <a:noFill/>
          <a:ln w="28575" cap="sq" algn="ctr">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742950" indent="-285750">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1430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Seller places goods Free On Board with the carrier at the seller’s location, and buyer pays freight costs.</a:t>
            </a:r>
          </a:p>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Ownership of the goods passes to the buyer when the public carrier accepts the goods from the seller.</a:t>
            </a:r>
          </a:p>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Buyer assumes the risk for in-transit loss or damage</a:t>
            </a:r>
          </a:p>
        </p:txBody>
      </p:sp>
      <p:sp>
        <p:nvSpPr>
          <p:cNvPr id="12" name="Rectangle 4"/>
          <p:cNvSpPr>
            <a:spLocks noChangeArrowheads="1"/>
          </p:cNvSpPr>
          <p:nvPr/>
        </p:nvSpPr>
        <p:spPr bwMode="auto">
          <a:xfrm>
            <a:off x="4632703" y="4311098"/>
            <a:ext cx="4282697" cy="2394502"/>
          </a:xfrm>
          <a:prstGeom prst="rect">
            <a:avLst/>
          </a:prstGeom>
          <a:noFill/>
          <a:ln w="28575" cap="sq" algn="ctr">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742950" indent="-285750">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1430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Seller places goods Free On Board to the buyer’s place of business, and the seller pays freight costs.</a:t>
            </a:r>
          </a:p>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Ownership of the goods remains with the seller until the goods reach the buyer.</a:t>
            </a:r>
          </a:p>
          <a:p>
            <a:pPr marL="285750" indent="-285750">
              <a:lnSpc>
                <a:spcPct val="90000"/>
              </a:lnSpc>
              <a:spcBef>
                <a:spcPts val="600"/>
              </a:spcBef>
              <a:spcAft>
                <a:spcPts val="600"/>
              </a:spcAft>
              <a:buClr>
                <a:srgbClr val="923222"/>
              </a:buClr>
              <a:buSzPct val="115000"/>
              <a:buFont typeface="Wingdings" panose="05000000000000000000" pitchFamily="2" charset="2"/>
              <a:buChar char="§"/>
            </a:pPr>
            <a:r>
              <a:rPr lang="en-US" altLang="en-US" sz="1800" b="0" dirty="0">
                <a:solidFill>
                  <a:srgbClr val="000000"/>
                </a:solidFill>
                <a:latin typeface="Calibri" panose="020F0502020204030204" pitchFamily="34" charset="0"/>
              </a:rPr>
              <a:t>Seller assumes the risk for in-transit loss or damage.</a:t>
            </a:r>
          </a:p>
        </p:txBody>
      </p:sp>
      <p:sp>
        <p:nvSpPr>
          <p:cNvPr id="2" name="Rectangle 1"/>
          <p:cNvSpPr/>
          <p:nvPr/>
        </p:nvSpPr>
        <p:spPr>
          <a:xfrm>
            <a:off x="4572000" y="843504"/>
            <a:ext cx="4099815" cy="461665"/>
          </a:xfrm>
          <a:prstGeom prst="rect">
            <a:avLst/>
          </a:prstGeom>
        </p:spPr>
        <p:txBody>
          <a:bodyPr wrap="square">
            <a:spAutoFit/>
          </a:bodyPr>
          <a:lstStyle/>
          <a:p>
            <a:pPr marL="0" lvl="1">
              <a:spcBef>
                <a:spcPts val="0"/>
              </a:spcBef>
              <a:spcAft>
                <a:spcPts val="600"/>
              </a:spcAft>
              <a:buClr>
                <a:srgbClr val="923222"/>
              </a:buClr>
              <a:buSzPct val="115000"/>
              <a:buNone/>
            </a:pP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Free on Board (F.O.B.) Origin</a:t>
            </a:r>
            <a:r>
              <a:rPr lang="en-US"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p>
        </p:txBody>
      </p:sp>
      <p:sp>
        <p:nvSpPr>
          <p:cNvPr id="3" name="Rectangle 2"/>
          <p:cNvSpPr/>
          <p:nvPr/>
        </p:nvSpPr>
        <p:spPr>
          <a:xfrm>
            <a:off x="4572000" y="3765344"/>
            <a:ext cx="4572000" cy="461665"/>
          </a:xfrm>
          <a:prstGeom prst="rect">
            <a:avLst/>
          </a:prstGeom>
        </p:spPr>
        <p:txBody>
          <a:bodyPr wrap="square">
            <a:spAutoFit/>
          </a:bodyPr>
          <a:lstStyle/>
          <a:p>
            <a:pPr marL="0" lvl="1">
              <a:spcBef>
                <a:spcPts val="1800"/>
              </a:spcBef>
              <a:spcAft>
                <a:spcPts val="600"/>
              </a:spcAft>
              <a:buClr>
                <a:srgbClr val="923222"/>
              </a:buClr>
              <a:buSzPct val="115000"/>
              <a:buNone/>
            </a:pP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Free on Board (F.O.B.) Destination</a:t>
            </a:r>
          </a:p>
        </p:txBody>
      </p:sp>
      <p:sp>
        <p:nvSpPr>
          <p:cNvPr id="16" name="Rectangle 4"/>
          <p:cNvSpPr txBox="1">
            <a:spLocks noChangeArrowheads="1"/>
          </p:cNvSpPr>
          <p:nvPr/>
        </p:nvSpPr>
        <p:spPr bwMode="auto">
          <a:xfrm>
            <a:off x="228600" y="132598"/>
            <a:ext cx="7162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Freight:  Terms of Sale  =</a:t>
            </a:r>
          </a:p>
        </p:txBody>
      </p:sp>
      <p:sp>
        <p:nvSpPr>
          <p:cNvPr id="4" name="Rectangle 3"/>
          <p:cNvSpPr/>
          <p:nvPr/>
        </p:nvSpPr>
        <p:spPr>
          <a:xfrm>
            <a:off x="4572000" y="27057"/>
            <a:ext cx="4343400" cy="707886"/>
          </a:xfrm>
          <a:prstGeom prst="rect">
            <a:avLst/>
          </a:prstGeom>
        </p:spPr>
        <p:txBody>
          <a:bodyPr wrap="square">
            <a:spAutoFit/>
          </a:bodyPr>
          <a:lstStyle/>
          <a:p>
            <a:r>
              <a:rPr lang="en-US" sz="2000" dirty="0">
                <a:latin typeface="Calibri" panose="020F0502020204030204" pitchFamily="34" charset="0"/>
              </a:rPr>
              <a:t>Delivery and payment terms agreed between a buyer and a seller. </a:t>
            </a:r>
          </a:p>
        </p:txBody>
      </p:sp>
      <p:sp>
        <p:nvSpPr>
          <p:cNvPr id="5" name="Slide Number Placeholder 4"/>
          <p:cNvSpPr>
            <a:spLocks noGrp="1"/>
          </p:cNvSpPr>
          <p:nvPr>
            <p:ph type="sldNum" sz="quarter" idx="4"/>
          </p:nvPr>
        </p:nvSpPr>
        <p:spPr/>
        <p:txBody>
          <a:bodyPr/>
          <a:lstStyle/>
          <a:p>
            <a:fld id="{E66AA3EA-0569-43EF-BBA3-83FDB109D582}" type="slidenum">
              <a:rPr lang="en-US" smtClean="0"/>
              <a:pPr/>
              <a:t>54</a:t>
            </a:fld>
            <a:endParaRPr lang="en-US" dirty="0"/>
          </a:p>
        </p:txBody>
      </p:sp>
    </p:spTree>
    <p:extLst>
      <p:ext uri="{BB962C8B-B14F-4D97-AF65-F5344CB8AC3E}">
        <p14:creationId xmlns:p14="http://schemas.microsoft.com/office/powerpoint/2010/main" val="3495595626"/>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4294967295"/>
          </p:nvPr>
        </p:nvSpPr>
        <p:spPr>
          <a:xfrm>
            <a:off x="228600" y="914400"/>
            <a:ext cx="8686800" cy="5867400"/>
          </a:xfrm>
          <a:prstGeom prst="rect">
            <a:avLst/>
          </a:prstGeom>
        </p:spPr>
        <p:txBody>
          <a:bodyPr/>
          <a:lstStyle/>
          <a:p>
            <a:pPr marL="347663" lvl="1" indent="-342900">
              <a:spcBef>
                <a:spcPts val="1800"/>
              </a:spcBef>
              <a:spcAft>
                <a:spcPts val="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Freight Forwarder</a:t>
            </a: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 Consolidates LTL shipments into FTL shipments. </a:t>
            </a:r>
          </a:p>
          <a:p>
            <a:pPr marL="749301" lvl="2" indent="-457200">
              <a:spcBef>
                <a:spcPts val="600"/>
              </a:spcBef>
              <a:spcAft>
                <a:spcPts val="1800"/>
              </a:spcAft>
              <a:buClr>
                <a:srgbClr val="923222"/>
              </a:buClr>
              <a:buSzPct val="115000"/>
              <a:buFont typeface="Symbol" panose="05050102010706020507" pitchFamily="18" charset="2"/>
              <a:buChar char="-"/>
            </a:pPr>
            <a:r>
              <a:rPr lang="en-US" altLang="en-US" sz="2400" dirty="0">
                <a:latin typeface="Calibri" panose="020F0502020204030204" pitchFamily="34" charset="0"/>
                <a:ea typeface="ＭＳ Ｐゴシック" panose="020B0600070205080204" pitchFamily="34" charset="-128"/>
              </a:rPr>
              <a:t>They take small shipments from multiple companies and consolidate them into larger shipments.</a:t>
            </a:r>
          </a:p>
          <a:p>
            <a:pPr marL="347663" lvl="1" indent="-342900">
              <a:spcBef>
                <a:spcPts val="1200"/>
              </a:spcBef>
              <a:spcAft>
                <a:spcPts val="1800"/>
              </a:spcAft>
              <a:buClr>
                <a:srgbClr val="923222"/>
              </a:buClr>
              <a:buSzPct val="115000"/>
              <a:buFont typeface="Wingdings" panose="05000000000000000000" pitchFamily="2" charset="2"/>
              <a:buChar char="§"/>
            </a:pPr>
            <a:r>
              <a:rPr lang="en-US" altLang="en-US" sz="2800" b="1" dirty="0">
                <a:latin typeface="Calibri" panose="020F0502020204030204" pitchFamily="34" charset="0"/>
                <a:ea typeface="ＭＳ Ｐゴシック" panose="020B0600070205080204" pitchFamily="34" charset="-128"/>
              </a:rPr>
              <a:t>Load</a:t>
            </a:r>
            <a:r>
              <a:rPr lang="en-US" altLang="en-US" sz="2800" dirty="0">
                <a:latin typeface="Calibri" panose="020F0502020204030204" pitchFamily="34" charset="0"/>
                <a:ea typeface="ＭＳ Ｐゴシック" panose="020B0600070205080204" pitchFamily="34" charset="-128"/>
              </a:rPr>
              <a:t> or </a:t>
            </a: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Transportation Broker</a:t>
            </a:r>
            <a:r>
              <a:rPr lang="en-US" altLang="en-US" sz="2800" b="1" dirty="0">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 Bring shippers and carriers together</a:t>
            </a:r>
          </a:p>
          <a:p>
            <a:pPr marL="347663" lvl="1" indent="-342900">
              <a:spcBef>
                <a:spcPts val="1200"/>
              </a:spcBef>
              <a:spcAft>
                <a:spcPts val="180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Shippers’ Association</a:t>
            </a: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 Nonprofit cooperatives which arrange for members’ shipping</a:t>
            </a:r>
          </a:p>
          <a:p>
            <a:pPr marL="347663" lvl="1" indent="-342900">
              <a:spcBef>
                <a:spcPts val="1200"/>
              </a:spcBef>
              <a:spcAft>
                <a:spcPts val="180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Intermodal Marketing Company</a:t>
            </a: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 Purchase blocks of rail capacity and sell it to shippers</a:t>
            </a:r>
          </a:p>
        </p:txBody>
      </p:sp>
      <p:sp>
        <p:nvSpPr>
          <p:cNvPr id="44034" name="Rectangle 2"/>
          <p:cNvSpPr>
            <a:spLocks noGrp="1" noChangeArrowheads="1"/>
          </p:cNvSpPr>
          <p:nvPr>
            <p:ph type="title" idx="4294967295"/>
          </p:nvPr>
        </p:nvSpPr>
        <p:spPr>
          <a:xfrm>
            <a:off x="228600" y="137535"/>
            <a:ext cx="731520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Other Transportation Intermediaries</a:t>
            </a:r>
          </a:p>
        </p:txBody>
      </p:sp>
      <p:sp>
        <p:nvSpPr>
          <p:cNvPr id="3" name="Slide Number Placeholder 2"/>
          <p:cNvSpPr>
            <a:spLocks noGrp="1"/>
          </p:cNvSpPr>
          <p:nvPr>
            <p:ph type="sldNum" sz="quarter" idx="4"/>
          </p:nvPr>
        </p:nvSpPr>
        <p:spPr/>
        <p:txBody>
          <a:bodyPr/>
          <a:lstStyle/>
          <a:p>
            <a:fld id="{E66AA3EA-0569-43EF-BBA3-83FDB109D582}" type="slidenum">
              <a:rPr lang="en-US" smtClean="0"/>
              <a:pPr/>
              <a:t>55</a:t>
            </a:fld>
            <a:endParaRPr lang="en-US" dirty="0"/>
          </a:p>
        </p:txBody>
      </p:sp>
    </p:spTree>
    <p:extLst>
      <p:ext uri="{BB962C8B-B14F-4D97-AF65-F5344CB8AC3E}">
        <p14:creationId xmlns:p14="http://schemas.microsoft.com/office/powerpoint/2010/main" val="2231565957"/>
      </p:ext>
    </p:extLst>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4733"/>
            <a:ext cx="8439150" cy="364067"/>
          </a:xfrm>
        </p:spPr>
        <p:txBody>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Technology and Trends in Transportation</a:t>
            </a:r>
          </a:p>
        </p:txBody>
      </p:sp>
      <p:sp>
        <p:nvSpPr>
          <p:cNvPr id="5" name="Rectangle 3"/>
          <p:cNvSpPr txBox="1">
            <a:spLocks noChangeArrowheads="1"/>
          </p:cNvSpPr>
          <p:nvPr/>
        </p:nvSpPr>
        <p:spPr bwMode="auto">
          <a:xfrm>
            <a:off x="228600" y="1049866"/>
            <a:ext cx="5257800" cy="56726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38138">
              <a:spcBef>
                <a:spcPts val="1200"/>
              </a:spcBef>
              <a:spcAft>
                <a:spcPts val="12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Driver Monitoring</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Traffic Coordination</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Safety Technology</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b="1" kern="0" dirty="0">
                <a:solidFill>
                  <a:prstClr val="black"/>
                </a:solidFill>
                <a:latin typeface="Calibri" panose="020F0502020204030204" pitchFamily="34" charset="0"/>
                <a:ea typeface="ＭＳ Ｐゴシック" panose="020B0600070205080204" pitchFamily="34" charset="-128"/>
              </a:rPr>
              <a:t>Platooning</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New Concept Trucking</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Vertically Folding Shipping Containers</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b="1" kern="0" dirty="0">
                <a:solidFill>
                  <a:prstClr val="black"/>
                </a:solidFill>
                <a:latin typeface="Calibri" panose="020F0502020204030204" pitchFamily="34" charset="0"/>
                <a:ea typeface="ＭＳ Ｐゴシック" panose="020B0600070205080204" pitchFamily="34" charset="-128"/>
              </a:rPr>
              <a:t>Driverless Trucks</a:t>
            </a:r>
          </a:p>
          <a:p>
            <a:pPr marL="347663" lvl="1" indent="-338138">
              <a:spcBef>
                <a:spcPts val="1200"/>
              </a:spcBef>
              <a:spcAft>
                <a:spcPts val="1200"/>
              </a:spcAft>
              <a:buClr>
                <a:srgbClr val="923222"/>
              </a:buClr>
              <a:buSzPct val="115000"/>
              <a:buFont typeface="Wingdings" panose="05000000000000000000" pitchFamily="2" charset="2"/>
              <a:buChar char="§"/>
            </a:pPr>
            <a:r>
              <a:rPr lang="en-US" altLang="en-US" b="1" kern="0" dirty="0">
                <a:solidFill>
                  <a:prstClr val="black"/>
                </a:solidFill>
                <a:latin typeface="Calibri" panose="020F0502020204030204" pitchFamily="34" charset="0"/>
                <a:ea typeface="ＭＳ Ｐゴシック" panose="020B0600070205080204" pitchFamily="34" charset="-128"/>
              </a:rPr>
              <a:t>Drone Delivery</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9059" r="14855"/>
          <a:stretch/>
        </p:blipFill>
        <p:spPr bwMode="auto">
          <a:xfrm>
            <a:off x="7013363" y="914400"/>
            <a:ext cx="1902037" cy="1600201"/>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a:extLst>
            <a:ext uri="{53640926-AAD7-44D8-BBD7-CCE9431645EC}">
              <a14:shadowObscured xmlns:a14="http://schemas.microsoft.com/office/drawing/2010/main"/>
            </a:ext>
          </a:extLst>
        </p:spPr>
      </p:pic>
      <p:pic>
        <p:nvPicPr>
          <p:cNvPr id="8" name="Picture 7" descr="Staxxon transportation technology">
            <a:hlinkClick r:id="rId3"/>
          </p:cNvPr>
          <p:cNvPicPr/>
          <p:nvPr/>
        </p:nvPicPr>
        <p:blipFill rotWithShape="1">
          <a:blip r:embed="rId4" cstate="print">
            <a:extLst>
              <a:ext uri="{28A0092B-C50C-407E-A947-70E740481C1C}">
                <a14:useLocalDpi xmlns:a14="http://schemas.microsoft.com/office/drawing/2010/main" val="0"/>
              </a:ext>
            </a:extLst>
          </a:blip>
          <a:srcRect l="9830"/>
          <a:stretch/>
        </p:blipFill>
        <p:spPr bwMode="auto">
          <a:xfrm>
            <a:off x="6555158" y="2594911"/>
            <a:ext cx="1672483" cy="1303338"/>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a:extLst>
            <a:ext uri="{53640926-AAD7-44D8-BBD7-CCE9431645EC}">
              <a14:shadowObscured xmlns:a14="http://schemas.microsoft.com/office/drawing/2010/main"/>
            </a:ext>
          </a:extLst>
        </p:spPr>
      </p:pic>
      <p:grpSp>
        <p:nvGrpSpPr>
          <p:cNvPr id="11" name="Group 10"/>
          <p:cNvGrpSpPr/>
          <p:nvPr/>
        </p:nvGrpSpPr>
        <p:grpSpPr>
          <a:xfrm>
            <a:off x="6781800" y="3993886"/>
            <a:ext cx="2057400" cy="2597414"/>
            <a:chOff x="4560887" y="3810000"/>
            <a:chExt cx="1727518" cy="2597414"/>
          </a:xfrm>
          <a:effectLst>
            <a:outerShdw blurRad="50800" dist="38100" dir="2700000" algn="tl" rotWithShape="0">
              <a:prstClr val="black">
                <a:alpha val="40000"/>
              </a:prstClr>
            </a:outerShdw>
          </a:effectLst>
        </p:grpSpPr>
        <p:pic>
          <p:nvPicPr>
            <p:cNvPr id="9" name="Picture 8" descr="http://avang.ir/wp-content/uploads/2014/10/p027dz6y.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0887" y="3810000"/>
              <a:ext cx="1727518" cy="1295400"/>
            </a:xfrm>
            <a:prstGeom prst="rect">
              <a:avLst/>
            </a:prstGeom>
            <a:noFill/>
            <a:ln>
              <a:noFill/>
            </a:ln>
            <a:scene3d>
              <a:camera prst="orthographicFront"/>
              <a:lightRig rig="threePt" dir="t"/>
            </a:scene3d>
            <a:sp3d>
              <a:bevelT/>
            </a:sp3d>
          </p:spPr>
        </p:pic>
        <p:pic>
          <p:nvPicPr>
            <p:cNvPr id="10" name="Picture 9" descr="http://a57.foxnews.com/global.fncstatic.com/static/managed/img/Leisure/2009/876/493/future%20truck%20cabin%20876.JPG?ve=1&amp;tl=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0887" y="5098785"/>
              <a:ext cx="1725613" cy="1308629"/>
            </a:xfrm>
            <a:prstGeom prst="rect">
              <a:avLst/>
            </a:prstGeom>
            <a:noFill/>
            <a:ln>
              <a:noFill/>
            </a:ln>
            <a:scene3d>
              <a:camera prst="orthographicFront"/>
              <a:lightRig rig="threePt" dir="t"/>
            </a:scene3d>
            <a:sp3d>
              <a:bevelT/>
            </a:sp3d>
          </p:spPr>
        </p:pic>
      </p:grpSp>
      <p:pic>
        <p:nvPicPr>
          <p:cNvPr id="12" name="Picture 2" descr="http://www.supplychain247.com/images/article/amazon_reveals_impressive_prime_air_drone_wide_image.jpg"/>
          <p:cNvPicPr>
            <a:picLocks noChangeAspect="1" noChangeArrowheads="1"/>
          </p:cNvPicPr>
          <p:nvPr/>
        </p:nvPicPr>
        <p:blipFill rotWithShape="1">
          <a:blip r:embed="rId7">
            <a:extLst>
              <a:ext uri="{28A0092B-C50C-407E-A947-70E740481C1C}">
                <a14:useLocalDpi xmlns:a14="http://schemas.microsoft.com/office/drawing/2010/main" val="0"/>
              </a:ext>
            </a:extLst>
          </a:blip>
          <a:srcRect r="25244"/>
          <a:stretch/>
        </p:blipFill>
        <p:spPr bwMode="auto">
          <a:xfrm>
            <a:off x="3194796" y="5239619"/>
            <a:ext cx="3277971" cy="1313581"/>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3505200" y="914400"/>
            <a:ext cx="2072589" cy="1452646"/>
          </a:xfrm>
          <a:prstGeom prst="rect">
            <a:avLst/>
          </a:prstGeom>
        </p:spPr>
      </p:pic>
      <p:pic>
        <p:nvPicPr>
          <p:cNvPr id="3" name="Picture 2"/>
          <p:cNvPicPr>
            <a:picLocks noChangeAspect="1"/>
          </p:cNvPicPr>
          <p:nvPr/>
        </p:nvPicPr>
        <p:blipFill rotWithShape="1">
          <a:blip r:embed="rId9"/>
          <a:srcRect l="3690" t="3942" r="4348" b="6453"/>
          <a:stretch/>
        </p:blipFill>
        <p:spPr>
          <a:xfrm>
            <a:off x="3789037" y="2607733"/>
            <a:ext cx="2497463" cy="1490133"/>
          </a:xfrm>
          <a:prstGeom prst="rect">
            <a:avLst/>
          </a:prstGeom>
        </p:spPr>
      </p:pic>
      <p:sp>
        <p:nvSpPr>
          <p:cNvPr id="7" name="TextBox 6"/>
          <p:cNvSpPr txBox="1"/>
          <p:nvPr/>
        </p:nvSpPr>
        <p:spPr>
          <a:xfrm>
            <a:off x="7014219" y="2161401"/>
            <a:ext cx="982961" cy="276999"/>
          </a:xfrm>
          <a:prstGeom prst="rect">
            <a:avLst/>
          </a:prstGeom>
          <a:noFill/>
        </p:spPr>
        <p:txBody>
          <a:bodyPr wrap="none" rtlCol="0">
            <a:spAutoFit/>
          </a:bodyPr>
          <a:lstStyle/>
          <a:p>
            <a:r>
              <a:rPr lang="en-US" sz="1200" b="1" dirty="0">
                <a:solidFill>
                  <a:prstClr val="black"/>
                </a:solidFill>
              </a:rPr>
              <a:t>Platooning</a:t>
            </a:r>
          </a:p>
        </p:txBody>
      </p:sp>
      <p:sp>
        <p:nvSpPr>
          <p:cNvPr id="15" name="Slide Number Placeholder 14"/>
          <p:cNvSpPr>
            <a:spLocks noGrp="1"/>
          </p:cNvSpPr>
          <p:nvPr>
            <p:ph type="sldNum" sz="quarter" idx="4"/>
          </p:nvPr>
        </p:nvSpPr>
        <p:spPr/>
        <p:txBody>
          <a:bodyPr/>
          <a:lstStyle/>
          <a:p>
            <a:fld id="{E66AA3EA-0569-43EF-BBA3-83FDB109D582}" type="slidenum">
              <a:rPr lang="en-US" smtClean="0"/>
              <a:pPr/>
              <a:t>56</a:t>
            </a:fld>
            <a:endParaRPr lang="en-US" dirty="0"/>
          </a:p>
        </p:txBody>
      </p:sp>
    </p:spTree>
    <p:extLst>
      <p:ext uri="{BB962C8B-B14F-4D97-AF65-F5344CB8AC3E}">
        <p14:creationId xmlns:p14="http://schemas.microsoft.com/office/powerpoint/2010/main" val="2162553621"/>
      </p:ext>
    </p:extLst>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228600" y="990600"/>
            <a:ext cx="8686800" cy="5372100"/>
          </a:xfrm>
          <a:prstGeom prst="rect">
            <a:avLst/>
          </a:prstGeom>
        </p:spPr>
        <p:txBody>
          <a:bodyPr/>
          <a:lstStyle/>
          <a:p>
            <a:pPr marL="347663" lvl="1" indent="-342900">
              <a:spcBef>
                <a:spcPts val="3000"/>
              </a:spcBef>
              <a:spcAft>
                <a:spcPts val="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Warehouse Management Systems (WMS)</a:t>
            </a:r>
          </a:p>
          <a:p>
            <a:pPr marL="800100" lvl="2" indent="-342900">
              <a:spcBef>
                <a:spcPts val="600"/>
              </a:spcBef>
              <a:spcAft>
                <a:spcPts val="600"/>
              </a:spcAft>
              <a:buClr>
                <a:srgbClr val="923222"/>
              </a:buClr>
              <a:buSzPct val="110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rPr>
              <a:t>Track and control the flow of goods from receiving dock to outbound shipment.  New technologies, such as RFID tags, facilitate tracking.</a:t>
            </a:r>
          </a:p>
          <a:p>
            <a:pPr marL="347663" lvl="1" indent="-342900">
              <a:spcBef>
                <a:spcPts val="3000"/>
              </a:spcBef>
              <a:spcAft>
                <a:spcPts val="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Transportation Management Systems (TMS)</a:t>
            </a:r>
          </a:p>
          <a:p>
            <a:pPr marL="800100" lvl="2" indent="-342900">
              <a:spcBef>
                <a:spcPts val="600"/>
              </a:spcBef>
              <a:spcAft>
                <a:spcPts val="600"/>
              </a:spcAft>
              <a:buClr>
                <a:srgbClr val="923222"/>
              </a:buClr>
              <a:buSzPct val="110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rPr>
              <a:t>Used to select the best mix of transportation services and pricing.</a:t>
            </a:r>
          </a:p>
          <a:p>
            <a:pPr marL="347663" lvl="1" indent="-342900">
              <a:spcBef>
                <a:spcPts val="3000"/>
              </a:spcBef>
              <a:spcAft>
                <a:spcPts val="0"/>
              </a:spcAft>
              <a:buClr>
                <a:srgbClr val="923222"/>
              </a:buClr>
              <a:buSzPct val="115000"/>
              <a:buFont typeface="Wingdings" panose="05000000000000000000" pitchFamily="2" charset="2"/>
              <a:buChar char="§"/>
            </a:pP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Global Trade Management Systems (GTM)</a:t>
            </a:r>
          </a:p>
          <a:p>
            <a:pPr marL="800100" lvl="2" indent="-342900">
              <a:spcBef>
                <a:spcPts val="600"/>
              </a:spcBef>
              <a:spcAft>
                <a:spcPts val="600"/>
              </a:spcAft>
              <a:buClr>
                <a:srgbClr val="923222"/>
              </a:buClr>
              <a:buSzPct val="110000"/>
              <a:buFont typeface="Calibri" panose="020F0502020204030204" pitchFamily="34" charset="0"/>
              <a:buChar char="–"/>
            </a:pPr>
            <a:r>
              <a:rPr lang="en-US" altLang="en-US" sz="2400" dirty="0">
                <a:latin typeface="Calibri" panose="020F0502020204030204" pitchFamily="34" charset="0"/>
                <a:ea typeface="ＭＳ Ｐゴシック" panose="020B0600070205080204" pitchFamily="34" charset="-128"/>
              </a:rPr>
              <a:t>Provides global visibility, standardization, and documentation to comply with international trade regulations. </a:t>
            </a:r>
          </a:p>
        </p:txBody>
      </p:sp>
      <p:sp>
        <p:nvSpPr>
          <p:cNvPr id="46083" name="Rectangle 4"/>
          <p:cNvSpPr>
            <a:spLocks noGrp="1" noChangeArrowheads="1"/>
          </p:cNvSpPr>
          <p:nvPr>
            <p:ph type="title" idx="4294967295"/>
          </p:nvPr>
        </p:nvSpPr>
        <p:spPr>
          <a:xfrm>
            <a:off x="228600" y="137535"/>
            <a:ext cx="84391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Logistics Management Software Applications</a:t>
            </a:r>
          </a:p>
        </p:txBody>
      </p:sp>
      <p:sp>
        <p:nvSpPr>
          <p:cNvPr id="4" name="Slide Number Placeholder 3"/>
          <p:cNvSpPr>
            <a:spLocks noGrp="1"/>
          </p:cNvSpPr>
          <p:nvPr>
            <p:ph type="sldNum" sz="quarter" idx="4"/>
          </p:nvPr>
        </p:nvSpPr>
        <p:spPr/>
        <p:txBody>
          <a:bodyPr/>
          <a:lstStyle/>
          <a:p>
            <a:fld id="{E66AA3EA-0569-43EF-BBA3-83FDB109D582}" type="slidenum">
              <a:rPr lang="en-US" smtClean="0"/>
              <a:pPr/>
              <a:t>57</a:t>
            </a:fld>
            <a:endParaRPr lang="en-US" dirty="0"/>
          </a:p>
        </p:txBody>
      </p:sp>
    </p:spTree>
    <p:extLst>
      <p:ext uri="{BB962C8B-B14F-4D97-AF65-F5344CB8AC3E}">
        <p14:creationId xmlns:p14="http://schemas.microsoft.com/office/powerpoint/2010/main" val="2797066911"/>
      </p:ext>
    </p:extLst>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0" y="5063066"/>
            <a:ext cx="9144000" cy="584201"/>
          </a:xfrm>
          <a:prstGeom prst="rect">
            <a:avLst/>
          </a:prstGeom>
          <a:noFill/>
          <a:ln w="9525">
            <a:noFill/>
            <a:miter lim="800000"/>
            <a:headEnd/>
            <a:tailEnd/>
          </a:ln>
        </p:spPr>
        <p:txBody>
          <a:bodyPr/>
          <a:lstStyle/>
          <a:p>
            <a:pPr algn="ctr" eaLnBrk="0" hangingPunct="0">
              <a:lnSpc>
                <a:spcPct val="9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Reverse Logistics</a:t>
            </a:r>
          </a:p>
        </p:txBody>
      </p:sp>
    </p:spTree>
    <p:custDataLst>
      <p:tags r:id="rId1"/>
    </p:custDataLst>
    <p:extLst>
      <p:ext uri="{BB962C8B-B14F-4D97-AF65-F5344CB8AC3E}">
        <p14:creationId xmlns:p14="http://schemas.microsoft.com/office/powerpoint/2010/main" val="1083025261"/>
      </p:ext>
    </p:extLst>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23900" y="2455333"/>
            <a:ext cx="7696200" cy="423334"/>
          </a:xfrm>
          <a:prstGeom prst="rect">
            <a:avLst/>
          </a:prstGeom>
          <a:solidFill>
            <a:schemeClr val="accent1">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solidFill>
                <a:prstClr val="black"/>
              </a:solidFill>
              <a:effectLst>
                <a:outerShdw blurRad="38100" dist="38100" dir="2700000" algn="tl">
                  <a:srgbClr val="000000">
                    <a:alpha val="43137"/>
                  </a:srgbClr>
                </a:outerShdw>
              </a:effectLst>
              <a:latin typeface="News Gothic MT" pitchFamily="34" charset="0"/>
            </a:endParaRPr>
          </a:p>
        </p:txBody>
      </p:sp>
      <p:sp>
        <p:nvSpPr>
          <p:cNvPr id="50178"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Reverse Logistics </a:t>
            </a:r>
            <a:r>
              <a:rPr lang="en-US" altLang="en-US" sz="24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(also known as Returns Management)</a:t>
            </a:r>
            <a:endParaRPr lang="en-US" altLang="en-US" sz="32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50179" name="Rectangle 3"/>
          <p:cNvSpPr>
            <a:spLocks noGrp="1" noChangeArrowheads="1"/>
          </p:cNvSpPr>
          <p:nvPr>
            <p:ph type="body" idx="4294967295"/>
          </p:nvPr>
        </p:nvSpPr>
        <p:spPr>
          <a:xfrm>
            <a:off x="228600" y="914400"/>
            <a:ext cx="8686800" cy="2184399"/>
          </a:xfrm>
          <a:prstGeom prst="rect">
            <a:avLst/>
          </a:prstGeom>
        </p:spPr>
        <p:txBody>
          <a:bodyPr/>
          <a:lstStyle/>
          <a:p>
            <a:pPr marL="4763" lvl="1" indent="0">
              <a:spcBef>
                <a:spcPts val="1200"/>
              </a:spcBef>
              <a:spcAft>
                <a:spcPts val="12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rPr>
              <a:t>Reverse logistics involves the process of moving a product from the </a:t>
            </a:r>
            <a:r>
              <a:rPr lang="en-US" alt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point of customer receipt back to the point of origin</a:t>
            </a:r>
            <a:r>
              <a:rPr lang="en-US" altLang="en-US" sz="2800" dirty="0">
                <a:solidFill>
                  <a:srgbClr val="923222"/>
                </a:solidFill>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to recapture value or ensure proper disposal. </a:t>
            </a:r>
          </a:p>
          <a:p>
            <a:pPr marL="4763" lvl="1" indent="0" algn="ctr">
              <a:spcBef>
                <a:spcPts val="600"/>
              </a:spcBef>
              <a:spcAft>
                <a:spcPts val="1200"/>
              </a:spcAft>
              <a:buClr>
                <a:srgbClr val="923222"/>
              </a:buClr>
              <a:buSzPct val="115000"/>
              <a:buNone/>
            </a:pPr>
            <a:r>
              <a:rPr lang="en-US" altLang="en-US" sz="2400" i="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Backwards flow of goods </a:t>
            </a:r>
            <a:r>
              <a:rPr lang="en-US" altLang="en-US" sz="2400" i="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from</a:t>
            </a:r>
            <a:r>
              <a:rPr lang="en-US" altLang="en-US" sz="2400" i="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customers in the supply chain</a:t>
            </a:r>
            <a:endParaRPr lang="en-US" altLang="en-US" sz="2400" i="1" dirty="0">
              <a:latin typeface="Calibri" panose="020F0502020204030204" pitchFamily="34" charset="0"/>
              <a:ea typeface="ＭＳ Ｐゴシック" panose="020B0600070205080204" pitchFamily="34" charset="-128"/>
            </a:endParaRPr>
          </a:p>
        </p:txBody>
      </p:sp>
      <p:sp>
        <p:nvSpPr>
          <p:cNvPr id="8" name="Rectangle 3"/>
          <p:cNvSpPr txBox="1">
            <a:spLocks noChangeArrowheads="1"/>
          </p:cNvSpPr>
          <p:nvPr/>
        </p:nvSpPr>
        <p:spPr bwMode="auto">
          <a:xfrm>
            <a:off x="228600" y="5604934"/>
            <a:ext cx="8686800" cy="95092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763" lvl="1" indent="0" algn="ctr">
              <a:spcBef>
                <a:spcPts val="1200"/>
              </a:spcBef>
              <a:spcAft>
                <a:spcPts val="1200"/>
              </a:spcAft>
              <a:buClr>
                <a:srgbClr val="923222"/>
              </a:buClr>
              <a:buSzPct val="115000"/>
              <a:buFont typeface="Symbol" pitchFamily="18" charset="2"/>
              <a:buNone/>
            </a:pPr>
            <a:r>
              <a:rPr lang="en-US" altLang="en-US" sz="2800" kern="0" dirty="0">
                <a:solidFill>
                  <a:prstClr val="black"/>
                </a:solidFill>
                <a:latin typeface="Calibri" panose="020F0502020204030204" pitchFamily="34" charset="0"/>
                <a:ea typeface="ＭＳ Ｐゴシック" panose="020B0600070205080204" pitchFamily="34" charset="-128"/>
              </a:rPr>
              <a:t>“Reverse logistics is all about </a:t>
            </a:r>
            <a:r>
              <a:rPr lang="en-US" altLang="en-US" sz="280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damage control </a:t>
            </a:r>
            <a:r>
              <a:rPr lang="en-US" altLang="en-US" sz="2800" kern="0" dirty="0">
                <a:solidFill>
                  <a:prstClr val="black"/>
                </a:solidFill>
                <a:latin typeface="Calibri" panose="020F0502020204030204" pitchFamily="34" charset="0"/>
                <a:ea typeface="ＭＳ Ｐゴシック" panose="020B0600070205080204" pitchFamily="34" charset="-128"/>
              </a:rPr>
              <a:t>and making the process as </a:t>
            </a:r>
            <a:r>
              <a:rPr lang="en-US" altLang="en-US" sz="2800"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customer-friendly</a:t>
            </a:r>
            <a:r>
              <a:rPr lang="en-US" altLang="en-US" sz="2800" kern="0" dirty="0">
                <a:solidFill>
                  <a:prstClr val="black"/>
                </a:solidFill>
                <a:latin typeface="Calibri" panose="020F0502020204030204" pitchFamily="34" charset="0"/>
                <a:ea typeface="ＭＳ Ｐゴシック" panose="020B0600070205080204" pitchFamily="34" charset="-128"/>
              </a:rPr>
              <a:t> as possible”</a:t>
            </a:r>
            <a:endParaRPr lang="en-US" altLang="en-US" sz="1800" kern="0" dirty="0">
              <a:solidFill>
                <a:prstClr val="black"/>
              </a:solidFill>
              <a:latin typeface="Calibri" panose="020F0502020204030204" pitchFamily="34" charset="0"/>
              <a:ea typeface="ＭＳ Ｐゴシック" panose="020B0600070205080204" pitchFamily="34" charset="-128"/>
            </a:endParaRPr>
          </a:p>
        </p:txBody>
      </p:sp>
      <p:sp>
        <p:nvSpPr>
          <p:cNvPr id="5" name="Rectangle 4"/>
          <p:cNvSpPr/>
          <p:nvPr/>
        </p:nvSpPr>
        <p:spPr>
          <a:xfrm>
            <a:off x="4770966" y="6437411"/>
            <a:ext cx="3793067" cy="307777"/>
          </a:xfrm>
          <a:prstGeom prst="rect">
            <a:avLst/>
          </a:prstGeom>
        </p:spPr>
        <p:txBody>
          <a:bodyPr wrap="square">
            <a:spAutoFit/>
          </a:bodyPr>
          <a:lstStyle/>
          <a:p>
            <a:pPr marL="4763" lvl="1" algn="r">
              <a:spcBef>
                <a:spcPts val="1200"/>
              </a:spcBef>
              <a:spcAft>
                <a:spcPts val="1200"/>
              </a:spcAft>
              <a:buClr>
                <a:srgbClr val="923222"/>
              </a:buClr>
              <a:buSzPct val="115000"/>
            </a:pPr>
            <a:r>
              <a:rPr lang="en-US" altLang="en-US" sz="1400" kern="0" dirty="0">
                <a:solidFill>
                  <a:prstClr val="black"/>
                </a:solidFill>
                <a:latin typeface="Calibri" panose="020F0502020204030204" pitchFamily="34" charset="0"/>
                <a:ea typeface="ＭＳ Ｐゴシック" panose="020B0600070205080204" pitchFamily="34" charset="-128"/>
              </a:rPr>
              <a:t>Lou Cerny, VP, Sedlak Management Consultants</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648" t="3867" r="5834" b="4266"/>
          <a:stretch/>
        </p:blipFill>
        <p:spPr>
          <a:xfrm>
            <a:off x="795867" y="3094566"/>
            <a:ext cx="4610137" cy="2218267"/>
          </a:xfrm>
          <a:prstGeom prst="rect">
            <a:avLst/>
          </a:prstGeom>
        </p:spPr>
      </p:pic>
      <p:sp>
        <p:nvSpPr>
          <p:cNvPr id="4" name="TextBox 3"/>
          <p:cNvSpPr txBox="1"/>
          <p:nvPr/>
        </p:nvSpPr>
        <p:spPr>
          <a:xfrm>
            <a:off x="7592780" y="3348335"/>
            <a:ext cx="1434945" cy="923330"/>
          </a:xfrm>
          <a:prstGeom prst="rect">
            <a:avLst/>
          </a:prstGeom>
          <a:noFill/>
        </p:spPr>
        <p:txBody>
          <a:bodyPr wrap="none" rtlCol="0">
            <a:spAutoFit/>
          </a:bodyPr>
          <a:lstStyle/>
          <a:p>
            <a:pPr algn="ctr"/>
            <a:r>
              <a:rPr lang="en-US" sz="2000" u="sng" dirty="0">
                <a:solidFill>
                  <a:prstClr val="black"/>
                </a:solidFill>
                <a:latin typeface="Calibri" panose="020F0502020204030204" pitchFamily="34" charset="0"/>
              </a:rPr>
              <a:t>Not</a:t>
            </a:r>
            <a:r>
              <a:rPr lang="en-US" sz="2000" dirty="0">
                <a:solidFill>
                  <a:prstClr val="black"/>
                </a:solidFill>
                <a:latin typeface="Calibri" panose="020F0502020204030204" pitchFamily="34" charset="0"/>
              </a:rPr>
              <a:t> a new </a:t>
            </a:r>
          </a:p>
          <a:p>
            <a:pPr algn="ctr"/>
            <a:r>
              <a:rPr lang="en-US" sz="2000" dirty="0">
                <a:solidFill>
                  <a:prstClr val="black"/>
                </a:solidFill>
                <a:latin typeface="Calibri" panose="020F0502020204030204" pitchFamily="34" charset="0"/>
              </a:rPr>
              <a:t>Problem</a:t>
            </a:r>
          </a:p>
          <a:p>
            <a:pPr algn="ctr"/>
            <a:r>
              <a:rPr lang="en-US" sz="1400" dirty="0">
                <a:solidFill>
                  <a:prstClr val="black"/>
                </a:solidFill>
                <a:latin typeface="Calibri" panose="020F0502020204030204" pitchFamily="34" charset="0"/>
              </a:rPr>
              <a:t>(3,768 years ago)</a:t>
            </a:r>
            <a:endParaRPr lang="en-US" sz="1200" dirty="0">
              <a:solidFill>
                <a:prstClr val="black"/>
              </a:solidFill>
              <a:latin typeface="Calibri" panose="020F0502020204030204" pitchFamily="34" charset="0"/>
            </a:endParaRPr>
          </a:p>
        </p:txBody>
      </p:sp>
      <p:cxnSp>
        <p:nvCxnSpPr>
          <p:cNvPr id="7" name="Elbow Connector 6"/>
          <p:cNvCxnSpPr>
            <a:stCxn id="4" idx="2"/>
            <a:endCxn id="13" idx="3"/>
          </p:cNvCxnSpPr>
          <p:nvPr/>
        </p:nvCxnSpPr>
        <p:spPr bwMode="auto">
          <a:xfrm rot="5400000">
            <a:off x="7493226" y="4284140"/>
            <a:ext cx="829502" cy="804553"/>
          </a:xfrm>
          <a:prstGeom prst="bentConnector2">
            <a:avLst/>
          </a:prstGeom>
          <a:solidFill>
            <a:schemeClr val="accent1"/>
          </a:solidFill>
          <a:ln w="57150" cap="flat" cmpd="sng" algn="ctr">
            <a:solidFill>
              <a:srgbClr val="923222"/>
            </a:solidFill>
            <a:prstDash val="solid"/>
            <a:round/>
            <a:headEnd type="none" w="med" len="med"/>
            <a:tailEnd type="triangle"/>
          </a:ln>
          <a:effectLst/>
        </p:spPr>
      </p:cxnSp>
      <p:grpSp>
        <p:nvGrpSpPr>
          <p:cNvPr id="9" name="Group 8"/>
          <p:cNvGrpSpPr/>
          <p:nvPr/>
        </p:nvGrpSpPr>
        <p:grpSpPr>
          <a:xfrm>
            <a:off x="6189785" y="3001433"/>
            <a:ext cx="1315915" cy="2501900"/>
            <a:chOff x="6553200" y="3289300"/>
            <a:chExt cx="952500" cy="2501900"/>
          </a:xfrm>
        </p:grpSpPr>
        <p:pic>
          <p:nvPicPr>
            <p:cNvPr id="3" name="Picture 2"/>
            <p:cNvPicPr>
              <a:picLocks noChangeAspect="1"/>
            </p:cNvPicPr>
            <p:nvPr/>
          </p:nvPicPr>
          <p:blipFill rotWithShape="1">
            <a:blip r:embed="rId3"/>
            <a:srcRect l="37033" t="12599" r="23334" b="31139"/>
            <a:stretch/>
          </p:blipFill>
          <p:spPr>
            <a:xfrm>
              <a:off x="6553200" y="3289300"/>
              <a:ext cx="952500" cy="1739900"/>
            </a:xfrm>
            <a:prstGeom prst="rect">
              <a:avLst/>
            </a:prstGeom>
          </p:spPr>
        </p:pic>
        <p:pic>
          <p:nvPicPr>
            <p:cNvPr id="13" name="Picture 12"/>
            <p:cNvPicPr>
              <a:picLocks noChangeAspect="1"/>
            </p:cNvPicPr>
            <p:nvPr/>
          </p:nvPicPr>
          <p:blipFill rotWithShape="1">
            <a:blip r:embed="rId3"/>
            <a:srcRect l="23332" t="68581" r="36778" b="4827"/>
            <a:stretch/>
          </p:blipFill>
          <p:spPr>
            <a:xfrm>
              <a:off x="6553200" y="4986867"/>
              <a:ext cx="952500" cy="804333"/>
            </a:xfrm>
            <a:prstGeom prst="rect">
              <a:avLst/>
            </a:prstGeom>
          </p:spPr>
        </p:pic>
      </p:grpSp>
      <p:sp>
        <p:nvSpPr>
          <p:cNvPr id="12" name="Slide Number Placeholder 11"/>
          <p:cNvSpPr>
            <a:spLocks noGrp="1"/>
          </p:cNvSpPr>
          <p:nvPr>
            <p:ph type="sldNum" sz="quarter" idx="4"/>
          </p:nvPr>
        </p:nvSpPr>
        <p:spPr/>
        <p:txBody>
          <a:bodyPr/>
          <a:lstStyle/>
          <a:p>
            <a:fld id="{E66AA3EA-0569-43EF-BBA3-83FDB109D582}" type="slidenum">
              <a:rPr lang="en-US" smtClean="0"/>
              <a:pPr/>
              <a:t>59</a:t>
            </a:fld>
            <a:endParaRPr lang="en-US" dirty="0"/>
          </a:p>
        </p:txBody>
      </p:sp>
    </p:spTree>
    <p:extLst>
      <p:ext uri="{BB962C8B-B14F-4D97-AF65-F5344CB8AC3E}">
        <p14:creationId xmlns:p14="http://schemas.microsoft.com/office/powerpoint/2010/main" val="4166103498"/>
      </p:ext>
    </p:extLst>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Warehousing</a:t>
            </a:r>
          </a:p>
        </p:txBody>
      </p:sp>
      <p:sp>
        <p:nvSpPr>
          <p:cNvPr id="35843" name="Rectangle 3"/>
          <p:cNvSpPr>
            <a:spLocks noGrp="1" noChangeArrowheads="1"/>
          </p:cNvSpPr>
          <p:nvPr>
            <p:ph type="body" sz="half" idx="4294967295"/>
          </p:nvPr>
        </p:nvSpPr>
        <p:spPr>
          <a:xfrm>
            <a:off x="228600" y="914400"/>
            <a:ext cx="8669867" cy="2599267"/>
          </a:xfrm>
          <a:prstGeom prst="rect">
            <a:avLst/>
          </a:prstGeom>
        </p:spPr>
        <p:txBody>
          <a:bodyPr/>
          <a:lstStyle/>
          <a:p>
            <a:pPr marL="0" indent="0">
              <a:spcBef>
                <a:spcPts val="600"/>
              </a:spcBef>
              <a:spcAft>
                <a:spcPts val="600"/>
              </a:spcAft>
              <a:buFontTx/>
              <a:buNone/>
            </a:pPr>
            <a:r>
              <a:rPr lang="en-US" altLang="en-US" sz="2400" b="1" dirty="0">
                <a:latin typeface="Calibri" panose="020F0502020204030204" pitchFamily="34" charset="0"/>
                <a:ea typeface="ＭＳ Ｐゴシック" panose="020B0600070205080204" pitchFamily="34" charset="-128"/>
              </a:rPr>
              <a:t>Warehouse: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Facility used to store</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purchases, work-in-process (WIP), and finished goods inventory.</a:t>
            </a:r>
          </a:p>
          <a:p>
            <a:pPr marL="0" indent="0">
              <a:spcBef>
                <a:spcPts val="600"/>
              </a:spcBef>
              <a:spcAft>
                <a:spcPts val="600"/>
              </a:spcAft>
              <a:buFontTx/>
              <a:buNone/>
            </a:pPr>
            <a:r>
              <a:rPr lang="en-US" altLang="en-US" sz="2400" b="1" dirty="0">
                <a:latin typeface="Calibri" panose="020F0502020204030204" pitchFamily="34" charset="0"/>
                <a:ea typeface="ＭＳ Ｐゴシック" panose="020B0600070205080204" pitchFamily="34" charset="-128"/>
              </a:rPr>
              <a:t>Warehousing: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Function</a:t>
            </a:r>
            <a:r>
              <a:rPr lang="en-US" altLang="en-US" sz="20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that allows a company to receive, store, breakdown, repackage, and distribute items to a manufacturing location, or finished products to a customer</a:t>
            </a:r>
          </a:p>
          <a:p>
            <a:pPr marL="0" indent="0">
              <a:spcBef>
                <a:spcPts val="600"/>
              </a:spcBef>
              <a:spcAft>
                <a:spcPts val="600"/>
              </a:spcAft>
              <a:buFontTx/>
              <a:buNone/>
            </a:pPr>
            <a:r>
              <a:rPr lang="en-US" altLang="en-US" sz="2000" dirty="0">
                <a:latin typeface="Calibri" panose="020F0502020204030204" pitchFamily="34" charset="0"/>
                <a:ea typeface="ＭＳ Ｐゴシック" panose="020B0600070205080204" pitchFamily="34" charset="-128"/>
              </a:rPr>
              <a:t>Decisions driving </a:t>
            </a:r>
            <a:r>
              <a:rPr lang="en-US" altLang="en-US" sz="2000" b="1" dirty="0">
                <a:latin typeface="Calibri" panose="020F0502020204030204" pitchFamily="34" charset="0"/>
                <a:ea typeface="ＭＳ Ｐゴシック" panose="020B0600070205080204" pitchFamily="34" charset="-128"/>
              </a:rPr>
              <a:t>Warehouse Management </a:t>
            </a:r>
            <a:r>
              <a:rPr lang="en-US" altLang="en-US" sz="2000" dirty="0">
                <a:latin typeface="Calibri" panose="020F0502020204030204" pitchFamily="34" charset="0"/>
                <a:ea typeface="ＭＳ Ｐゴシック" panose="020B0600070205080204" pitchFamily="34" charset="-128"/>
              </a:rPr>
              <a:t>include:</a:t>
            </a:r>
          </a:p>
          <a:p>
            <a:pPr marL="0" indent="0">
              <a:spcBef>
                <a:spcPts val="600"/>
              </a:spcBef>
              <a:spcAft>
                <a:spcPts val="600"/>
              </a:spcAft>
              <a:buFontTx/>
              <a:buNone/>
            </a:pPr>
            <a:endParaRPr lang="en-US" altLang="en-US" sz="2000" dirty="0">
              <a:latin typeface="Calibri" panose="020F0502020204030204" pitchFamily="34" charset="0"/>
              <a:ea typeface="ＭＳ Ｐゴシック" panose="020B0600070205080204" pitchFamily="34" charset="-128"/>
            </a:endParaRPr>
          </a:p>
        </p:txBody>
      </p:sp>
      <p:sp>
        <p:nvSpPr>
          <p:cNvPr id="7" name="Rectangle 3"/>
          <p:cNvSpPr txBox="1">
            <a:spLocks noChangeArrowheads="1"/>
          </p:cNvSpPr>
          <p:nvPr/>
        </p:nvSpPr>
        <p:spPr bwMode="auto">
          <a:xfrm>
            <a:off x="228600" y="3340099"/>
            <a:ext cx="5985933" cy="135466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98463" lvl="1" indent="-2841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Number of warehouse facilities in the network </a:t>
            </a:r>
          </a:p>
          <a:p>
            <a:pPr marL="398463" lvl="1" indent="-2841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Site selection </a:t>
            </a:r>
          </a:p>
          <a:p>
            <a:pPr marL="398463" lvl="1" indent="-2841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Layout of the warehouse(s) </a:t>
            </a:r>
          </a:p>
        </p:txBody>
      </p:sp>
      <p:grpSp>
        <p:nvGrpSpPr>
          <p:cNvPr id="12" name="Group 11"/>
          <p:cNvGrpSpPr/>
          <p:nvPr/>
        </p:nvGrpSpPr>
        <p:grpSpPr>
          <a:xfrm>
            <a:off x="3894340" y="4161693"/>
            <a:ext cx="5179321" cy="2324100"/>
            <a:chOff x="3530600" y="4381500"/>
            <a:chExt cx="5410200" cy="2408768"/>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14" r="5945" b="5300"/>
            <a:stretch/>
          </p:blipFill>
          <p:spPr>
            <a:xfrm>
              <a:off x="4801682" y="4381500"/>
              <a:ext cx="3407333" cy="235067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1043" b="7558"/>
            <a:stretch/>
          </p:blipFill>
          <p:spPr>
            <a:xfrm flipH="1">
              <a:off x="8054168" y="5961944"/>
              <a:ext cx="886632" cy="82832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0600" y="5695439"/>
              <a:ext cx="1272763" cy="1082128"/>
            </a:xfrm>
            <a:prstGeom prst="rect">
              <a:avLst/>
            </a:prstGeom>
          </p:spPr>
        </p:pic>
      </p:grpSp>
      <p:sp>
        <p:nvSpPr>
          <p:cNvPr id="6" name="Rectangle 5"/>
          <p:cNvSpPr/>
          <p:nvPr/>
        </p:nvSpPr>
        <p:spPr>
          <a:xfrm>
            <a:off x="228600" y="4716270"/>
            <a:ext cx="4817533" cy="1908215"/>
          </a:xfrm>
          <a:prstGeom prst="rect">
            <a:avLst/>
          </a:prstGeom>
        </p:spPr>
        <p:txBody>
          <a:bodyPr wrap="square">
            <a:spAutoFit/>
          </a:bodyPr>
          <a:lstStyle/>
          <a:p>
            <a:pPr marL="398463" lvl="1" indent="-284163">
              <a:spcBef>
                <a:spcPts val="600"/>
              </a:spcBef>
              <a:spcAft>
                <a:spcPts val="600"/>
              </a:spcAft>
              <a:buClr>
                <a:srgbClr val="923222"/>
              </a:buClr>
              <a:buSzPct val="115000"/>
              <a:buFont typeface="Wingdings" panose="05000000000000000000" pitchFamily="2" charset="2"/>
              <a:buChar char="§"/>
            </a:pPr>
            <a:r>
              <a:rPr lang="en-US" altLang="en-US" sz="2000" kern="0" dirty="0">
                <a:latin typeface="Calibri" panose="020F0502020204030204" pitchFamily="34" charset="0"/>
                <a:ea typeface="ＭＳ Ｐゴシック" panose="020B0600070205080204" pitchFamily="34" charset="-128"/>
              </a:rPr>
              <a:t>Methods of receiving, storing, retrieving, and distributing products and materials.</a:t>
            </a:r>
          </a:p>
          <a:p>
            <a:pPr marL="571500" lvl="2">
              <a:spcBef>
                <a:spcPts val="0"/>
              </a:spcBef>
              <a:spcAft>
                <a:spcPts val="300"/>
              </a:spcAft>
              <a:buClr>
                <a:srgbClr val="923222"/>
              </a:buClr>
              <a:buSzPct val="115000"/>
            </a:pPr>
            <a:r>
              <a:rPr lang="en-US" altLang="en-US" sz="2000" u="sng" kern="0" dirty="0">
                <a:latin typeface="Calibri" panose="020F0502020204030204" pitchFamily="34" charset="0"/>
                <a:ea typeface="ＭＳ Ｐゴシック" panose="020B0600070205080204" pitchFamily="34" charset="-128"/>
              </a:rPr>
              <a:t>Examples</a:t>
            </a:r>
            <a:r>
              <a:rPr lang="en-US" altLang="en-US" sz="2000" kern="0" dirty="0">
                <a:latin typeface="Calibri" panose="020F0502020204030204" pitchFamily="34" charset="0"/>
                <a:ea typeface="ＭＳ Ｐゴシック" panose="020B0600070205080204" pitchFamily="34" charset="-128"/>
              </a:rPr>
              <a:t>:</a:t>
            </a:r>
            <a:r>
              <a:rPr lang="en-US" altLang="en-US" sz="2000" u="sng" kern="0" dirty="0">
                <a:latin typeface="Calibri" panose="020F0502020204030204" pitchFamily="34" charset="0"/>
                <a:ea typeface="ＭＳ Ｐゴシック" panose="020B0600070205080204" pitchFamily="34" charset="-128"/>
              </a:rPr>
              <a:t> </a:t>
            </a:r>
          </a:p>
          <a:p>
            <a:pPr marL="914400" lvl="3" indent="-285750">
              <a:spcBef>
                <a:spcPts val="0"/>
              </a:spcBef>
              <a:spcAft>
                <a:spcPts val="0"/>
              </a:spcAft>
              <a:buClr>
                <a:srgbClr val="923222"/>
              </a:buClr>
              <a:buSzPct val="115000"/>
              <a:buFont typeface="Wingdings" panose="05000000000000000000" pitchFamily="2" charset="2"/>
              <a:buChar char="ü"/>
            </a:pPr>
            <a:r>
              <a:rPr lang="en-US" altLang="en-US" sz="1600" kern="0" dirty="0">
                <a:latin typeface="Calibri" panose="020F0502020204030204" pitchFamily="34" charset="0"/>
                <a:ea typeface="ＭＳ Ｐゴシック" panose="020B0600070205080204" pitchFamily="34" charset="-128"/>
              </a:rPr>
              <a:t>Manual </a:t>
            </a:r>
          </a:p>
          <a:p>
            <a:pPr marL="914400" lvl="3" indent="-285750">
              <a:spcBef>
                <a:spcPts val="0"/>
              </a:spcBef>
              <a:spcAft>
                <a:spcPts val="0"/>
              </a:spcAft>
              <a:buClr>
                <a:srgbClr val="923222"/>
              </a:buClr>
              <a:buSzPct val="115000"/>
              <a:buFont typeface="Wingdings" panose="05000000000000000000" pitchFamily="2" charset="2"/>
              <a:buChar char="ü"/>
            </a:pPr>
            <a:r>
              <a:rPr lang="en-US" altLang="en-US" sz="1600" kern="0" dirty="0">
                <a:latin typeface="Calibri" panose="020F0502020204030204" pitchFamily="34" charset="0"/>
                <a:ea typeface="ＭＳ Ｐゴシック" panose="020B0600070205080204" pitchFamily="34" charset="-128"/>
              </a:rPr>
              <a:t>Semi-Automated </a:t>
            </a:r>
          </a:p>
          <a:p>
            <a:pPr marL="914400" lvl="3" indent="-285750">
              <a:spcBef>
                <a:spcPts val="0"/>
              </a:spcBef>
              <a:spcAft>
                <a:spcPts val="0"/>
              </a:spcAft>
              <a:buClr>
                <a:srgbClr val="923222"/>
              </a:buClr>
              <a:buSzPct val="115000"/>
              <a:buFont typeface="Wingdings" panose="05000000000000000000" pitchFamily="2" charset="2"/>
              <a:buChar char="ü"/>
            </a:pPr>
            <a:r>
              <a:rPr lang="en-US" altLang="en-US" sz="1600" kern="0" dirty="0">
                <a:latin typeface="Calibri" panose="020F0502020204030204" pitchFamily="34" charset="0"/>
                <a:ea typeface="ＭＳ Ｐゴシック" panose="020B0600070205080204" pitchFamily="34" charset="-128"/>
              </a:rPr>
              <a:t>Fully Automated</a:t>
            </a:r>
          </a:p>
        </p:txBody>
      </p:sp>
      <p:sp>
        <p:nvSpPr>
          <p:cNvPr id="5" name="Slide Number Placeholder 4"/>
          <p:cNvSpPr>
            <a:spLocks noGrp="1"/>
          </p:cNvSpPr>
          <p:nvPr>
            <p:ph type="sldNum" sz="quarter" idx="4"/>
          </p:nvPr>
        </p:nvSpPr>
        <p:spPr/>
        <p:txBody>
          <a:bodyPr/>
          <a:lstStyle/>
          <a:p>
            <a:fld id="{E66AA3EA-0569-43EF-BBA3-83FDB109D582}" type="slidenum">
              <a:rPr lang="en-US" smtClean="0"/>
              <a:pPr/>
              <a:t>6</a:t>
            </a:fld>
            <a:endParaRPr lang="en-US" dirty="0"/>
          </a:p>
        </p:txBody>
      </p:sp>
    </p:spTree>
    <p:extLst>
      <p:ext uri="{BB962C8B-B14F-4D97-AF65-F5344CB8AC3E}">
        <p14:creationId xmlns:p14="http://schemas.microsoft.com/office/powerpoint/2010/main" val="3619160025"/>
      </p:ext>
    </p:extLst>
  </p:cSld>
  <p:clrMapOvr>
    <a:masterClrMapping/>
  </p:clrMapOvr>
  <p:transition spd="slow">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6525" y="914400"/>
            <a:ext cx="8906933" cy="5632311"/>
          </a:xfrm>
          <a:prstGeom prst="rect">
            <a:avLst/>
          </a:prstGeom>
        </p:spPr>
        <p:txBody>
          <a:bodyPr wrap="square">
            <a:spAutoFit/>
          </a:bodyPr>
          <a:lstStyle/>
          <a:p>
            <a:pPr marL="457200" indent="-457200" eaLnBrk="0" hangingPunct="0">
              <a:spcBef>
                <a:spcPts val="1200"/>
              </a:spcBef>
              <a:spcAft>
                <a:spcPts val="1200"/>
              </a:spcAft>
              <a:buFont typeface="+mj-lt"/>
              <a:buAutoNum type="arabicPeriod"/>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Returns</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Customers return products for a number of reasons. An item may be defective, damaged, seasonal, fail to meet expectations, or be excess inventory. </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eaLnBrk="0" hangingPunct="0">
              <a:spcBef>
                <a:spcPts val="1200"/>
              </a:spcBef>
              <a:spcAft>
                <a:spcPts val="1200"/>
              </a:spcAft>
              <a:buFont typeface="+mj-lt"/>
              <a:buAutoNum type="arabicPeriod"/>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Recalls</a:t>
            </a:r>
            <a:r>
              <a:rPr lang="en-US"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Recalls are more complex than basic returns because they typically involve a product defect or potential hazard and may be subject to government regulations, liability concerns or reporting requirements.</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eaLnBrk="0" hangingPunct="0">
              <a:spcBef>
                <a:spcPts val="1200"/>
              </a:spcBef>
              <a:spcAft>
                <a:spcPts val="1200"/>
              </a:spcAft>
              <a:buFont typeface="+mj-lt"/>
              <a:buAutoNum type="arabicPeriod"/>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Repairs</a:t>
            </a:r>
            <a:r>
              <a:rPr lang="en-US"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Not all products that are returned are disposed.  Manufacturers may identify the failure and repair, refurbish or remanufacture the product to like-new condition and return it to stock, or harvest various components for re-use.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eaLnBrk="0" hangingPunct="0">
              <a:spcBef>
                <a:spcPts val="1200"/>
              </a:spcBef>
              <a:spcAft>
                <a:spcPts val="1200"/>
              </a:spcAft>
              <a:buFont typeface="+mj-lt"/>
              <a:buAutoNum type="arabicPeriod"/>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Repackaging</a:t>
            </a:r>
            <a:r>
              <a:rPr lang="en-US" sz="20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95% of returned products are because customers are dissatisfied with them not because there are defective. These products are typically repackaged and returned to inventory for restock or resale.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eaLnBrk="0" hangingPunct="0">
              <a:spcBef>
                <a:spcPts val="1200"/>
              </a:spcBef>
              <a:spcAft>
                <a:spcPts val="1200"/>
              </a:spcAft>
              <a:buFont typeface="+mj-lt"/>
              <a:buAutoNum type="arabicPeriod"/>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Recycling</a:t>
            </a:r>
            <a:r>
              <a:rPr lang="en-US" sz="20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When products reach the ends of their useful lives and must be scrapped, companies must find safe, cost-effective and environmentally friendly ways to dispose of them. Companies can reduce costs and minimize waste.</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Five R’s of Reverse Logistics</a:t>
            </a:r>
            <a:endParaRPr lang="en-US" altLang="en-US" sz="32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2" name="Slide Number Placeholder 1"/>
          <p:cNvSpPr>
            <a:spLocks noGrp="1"/>
          </p:cNvSpPr>
          <p:nvPr>
            <p:ph type="sldNum" sz="quarter" idx="4"/>
          </p:nvPr>
        </p:nvSpPr>
        <p:spPr/>
        <p:txBody>
          <a:bodyPr/>
          <a:lstStyle/>
          <a:p>
            <a:fld id="{E66AA3EA-0569-43EF-BBA3-83FDB109D582}" type="slidenum">
              <a:rPr lang="en-US" smtClean="0"/>
              <a:pPr/>
              <a:t>60</a:t>
            </a:fld>
            <a:endParaRPr lang="en-US" dirty="0"/>
          </a:p>
        </p:txBody>
      </p:sp>
    </p:spTree>
    <p:extLst>
      <p:ext uri="{BB962C8B-B14F-4D97-AF65-F5344CB8AC3E}">
        <p14:creationId xmlns:p14="http://schemas.microsoft.com/office/powerpoint/2010/main" val="2179036072"/>
      </p:ext>
    </p:extLst>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Reverse Logistics </a:t>
            </a:r>
            <a:r>
              <a:rPr lang="en-US" altLang="en-US" sz="24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(continued)</a:t>
            </a:r>
            <a:endParaRPr lang="en-US" altLang="en-US" sz="32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6" name="Rectangle 3"/>
          <p:cNvSpPr txBox="1">
            <a:spLocks noChangeArrowheads="1"/>
          </p:cNvSpPr>
          <p:nvPr/>
        </p:nvSpPr>
        <p:spPr bwMode="auto">
          <a:xfrm>
            <a:off x="228600" y="3395133"/>
            <a:ext cx="8686800" cy="3200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1200"/>
              </a:spcBef>
              <a:spcAft>
                <a:spcPts val="600"/>
              </a:spcAft>
              <a:buClr>
                <a:srgbClr val="923222"/>
              </a:buClr>
              <a:buSzPct val="115000"/>
              <a:buFont typeface="Wingdings" panose="05000000000000000000" pitchFamily="2" charset="2"/>
              <a:buChar char="§"/>
            </a:pPr>
            <a:r>
              <a:rPr lang="en-US" altLang="en-US" kern="0" dirty="0">
                <a:latin typeface="Calibri" panose="020F0502020204030204" pitchFamily="34" charset="0"/>
                <a:ea typeface="ＭＳ Ｐゴシック" panose="020B0600070205080204" pitchFamily="34" charset="-128"/>
              </a:rPr>
              <a:t>Reverse logistics cost </a:t>
            </a:r>
            <a:r>
              <a:rPr lang="en-US" altLang="en-US" b="1" kern="0" dirty="0">
                <a:latin typeface="Calibri" panose="020F0502020204030204" pitchFamily="34" charset="0"/>
                <a:ea typeface="ＭＳ Ｐゴシック" panose="020B0600070205080204" pitchFamily="34" charset="-128"/>
              </a:rPr>
              <a:t>4 – 5 times as much as forward logistics </a:t>
            </a:r>
            <a:r>
              <a:rPr lang="en-US" altLang="en-US" kern="0" dirty="0">
                <a:latin typeface="Calibri" panose="020F0502020204030204" pitchFamily="34" charset="0"/>
                <a:ea typeface="ＭＳ Ｐゴシック" panose="020B0600070205080204" pitchFamily="34" charset="-128"/>
              </a:rPr>
              <a:t>and requires on average </a:t>
            </a:r>
            <a:r>
              <a:rPr lang="en-US" altLang="en-US" b="1" kern="0" dirty="0">
                <a:latin typeface="Calibri" panose="020F0502020204030204" pitchFamily="34" charset="0"/>
                <a:ea typeface="ＭＳ Ｐゴシック" panose="020B0600070205080204" pitchFamily="34" charset="-128"/>
              </a:rPr>
              <a:t>12 times as many processing steps</a:t>
            </a:r>
            <a:r>
              <a:rPr lang="en-US" altLang="en-US" kern="0" dirty="0">
                <a:latin typeface="Calibri" panose="020F0502020204030204" pitchFamily="34" charset="0"/>
                <a:ea typeface="ＭＳ Ｐゴシック" panose="020B0600070205080204" pitchFamily="34" charset="-128"/>
              </a:rPr>
              <a:t>.</a:t>
            </a:r>
          </a:p>
          <a:p>
            <a:pPr marL="347663" lvl="1" indent="-342900">
              <a:spcBef>
                <a:spcPts val="1200"/>
              </a:spcBef>
              <a:spcAft>
                <a:spcPts val="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Often viewed as:</a:t>
            </a:r>
          </a:p>
          <a:p>
            <a:pPr marL="914400" lvl="2" indent="-457200">
              <a:lnSpc>
                <a:spcPct val="90000"/>
              </a:lnSpc>
              <a:spcBef>
                <a:spcPts val="600"/>
              </a:spcBef>
              <a:spcAft>
                <a:spcPts val="600"/>
              </a:spcAft>
              <a:buClr>
                <a:srgbClr val="923222"/>
              </a:buClr>
              <a:buSzPct val="115000"/>
              <a:buFont typeface="Calibri" panose="020F0502020204030204" pitchFamily="34" charset="0"/>
              <a:buChar char="–"/>
            </a:pPr>
            <a:r>
              <a:rPr lang="en-US" altLang="en-US" kern="0" dirty="0">
                <a:solidFill>
                  <a:prstClr val="black"/>
                </a:solidFill>
                <a:latin typeface="Calibri" panose="020F0502020204030204" pitchFamily="34" charset="0"/>
                <a:ea typeface="ＭＳ Ｐゴシック" panose="020B0600070205080204" pitchFamily="34" charset="-128"/>
              </a:rPr>
              <a:t>An “</a:t>
            </a:r>
            <a:r>
              <a:rPr lang="en-US" altLang="en-US" b="1"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unwanted</a:t>
            </a:r>
            <a:r>
              <a:rPr lang="en-US" altLang="en-US" kern="0" dirty="0">
                <a:solidFill>
                  <a:prstClr val="black"/>
                </a:solidFill>
                <a:latin typeface="Calibri" panose="020F0502020204030204" pitchFamily="34" charset="0"/>
                <a:ea typeface="ＭＳ Ｐゴシック" panose="020B0600070205080204" pitchFamily="34" charset="-128"/>
              </a:rPr>
              <a:t>” supply chain activity.  Many companies outsource this activity to a 3PL</a:t>
            </a:r>
          </a:p>
          <a:p>
            <a:pPr marL="914400" lvl="2" indent="-457200">
              <a:lnSpc>
                <a:spcPct val="90000"/>
              </a:lnSpc>
              <a:spcBef>
                <a:spcPts val="600"/>
              </a:spcBef>
              <a:spcAft>
                <a:spcPts val="600"/>
              </a:spcAft>
              <a:buClr>
                <a:srgbClr val="923222"/>
              </a:buClr>
              <a:buSzPct val="115000"/>
              <a:buFont typeface="Calibri" panose="020F0502020204030204" pitchFamily="34" charset="0"/>
              <a:buChar char="–"/>
            </a:pPr>
            <a:r>
              <a:rPr lang="en-US" altLang="en-US" kern="0" dirty="0">
                <a:solidFill>
                  <a:prstClr val="black"/>
                </a:solidFill>
                <a:latin typeface="Calibri" panose="020F0502020204030204" pitchFamily="34" charset="0"/>
                <a:ea typeface="ＭＳ Ｐゴシック" panose="020B0600070205080204" pitchFamily="34" charset="-128"/>
              </a:rPr>
              <a:t>A cost of doing business </a:t>
            </a:r>
          </a:p>
          <a:p>
            <a:pPr marL="914400" lvl="2" indent="-457200">
              <a:lnSpc>
                <a:spcPct val="90000"/>
              </a:lnSpc>
              <a:spcBef>
                <a:spcPts val="600"/>
              </a:spcBef>
              <a:spcAft>
                <a:spcPts val="600"/>
              </a:spcAft>
              <a:buClr>
                <a:srgbClr val="923222"/>
              </a:buClr>
              <a:buSzPct val="115000"/>
              <a:buFont typeface="Calibri" panose="020F0502020204030204" pitchFamily="34" charset="0"/>
              <a:buChar char="–"/>
            </a:pPr>
            <a:r>
              <a:rPr lang="en-US" altLang="en-US" kern="0" dirty="0">
                <a:solidFill>
                  <a:prstClr val="black"/>
                </a:solidFill>
                <a:latin typeface="Calibri" panose="020F0502020204030204" pitchFamily="34" charset="0"/>
                <a:ea typeface="ＭＳ Ｐゴシック" panose="020B0600070205080204" pitchFamily="34" charset="-128"/>
              </a:rPr>
              <a:t>A quality or regulatory compliance issue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12800"/>
            <a:ext cx="8686800" cy="2421467"/>
          </a:xfrm>
          <a:prstGeom prst="rect">
            <a:avLst/>
          </a:prstGeom>
        </p:spPr>
      </p:pic>
      <p:sp>
        <p:nvSpPr>
          <p:cNvPr id="4" name="Slide Number Placeholder 3"/>
          <p:cNvSpPr>
            <a:spLocks noGrp="1"/>
          </p:cNvSpPr>
          <p:nvPr>
            <p:ph type="sldNum" sz="quarter" idx="4"/>
          </p:nvPr>
        </p:nvSpPr>
        <p:spPr/>
        <p:txBody>
          <a:bodyPr/>
          <a:lstStyle/>
          <a:p>
            <a:fld id="{E66AA3EA-0569-43EF-BBA3-83FDB109D582}" type="slidenum">
              <a:rPr lang="en-US" smtClean="0"/>
              <a:pPr/>
              <a:t>61</a:t>
            </a:fld>
            <a:endParaRPr lang="en-US" dirty="0"/>
          </a:p>
        </p:txBody>
      </p:sp>
    </p:spTree>
    <p:extLst>
      <p:ext uri="{BB962C8B-B14F-4D97-AF65-F5344CB8AC3E}">
        <p14:creationId xmlns:p14="http://schemas.microsoft.com/office/powerpoint/2010/main" val="713296516"/>
      </p:ext>
    </p:extLst>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Poor Reverse Logistics Can Hurt A Company</a:t>
            </a:r>
            <a:endParaRPr lang="en-US" altLang="en-US" sz="32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50179" name="Rectangle 3"/>
          <p:cNvSpPr>
            <a:spLocks noGrp="1" noChangeArrowheads="1"/>
          </p:cNvSpPr>
          <p:nvPr>
            <p:ph type="body" idx="4294967295"/>
          </p:nvPr>
        </p:nvSpPr>
        <p:spPr>
          <a:xfrm>
            <a:off x="228600" y="1384299"/>
            <a:ext cx="8686800" cy="3509434"/>
          </a:xfrm>
          <a:prstGeom prst="rect">
            <a:avLst/>
          </a:prstGeom>
        </p:spPr>
        <p:txBody>
          <a:bodyPr/>
          <a:lstStyle/>
          <a:p>
            <a:pPr marL="744538" lvl="2" indent="-287338">
              <a:spcBef>
                <a:spcPts val="600"/>
              </a:spcBef>
              <a:spcAft>
                <a:spcPts val="600"/>
              </a:spcAft>
              <a:buClr>
                <a:srgbClr val="923222"/>
              </a:buClr>
              <a:buSzPct val="115000"/>
              <a:buFont typeface="Symbol" panose="05050102010706020507" pitchFamily="18" charset="2"/>
              <a:buChar char=""/>
            </a:pPr>
            <a:r>
              <a:rPr lang="en-US" altLang="en-US" sz="2000" dirty="0">
                <a:latin typeface="Calibri" panose="020F0502020204030204" pitchFamily="34" charset="0"/>
                <a:ea typeface="ＭＳ Ｐゴシック" panose="020B0600070205080204" pitchFamily="34" charset="-128"/>
              </a:rPr>
              <a:t>Inability of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information systems</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to handle returns </a:t>
            </a:r>
          </a:p>
          <a:p>
            <a:pPr marL="744538" lvl="2" indent="-287338">
              <a:spcBef>
                <a:spcPts val="600"/>
              </a:spcBef>
              <a:spcAft>
                <a:spcPts val="600"/>
              </a:spcAft>
              <a:buClr>
                <a:srgbClr val="923222"/>
              </a:buClr>
              <a:buSzPct val="115000"/>
              <a:buFont typeface="Symbol" panose="05050102010706020507" pitchFamily="18" charset="2"/>
              <a:buChar char=""/>
            </a:pPr>
            <a:r>
              <a:rPr lang="en-US" altLang="en-US" sz="2000" dirty="0">
                <a:latin typeface="Calibri" panose="020F0502020204030204" pitchFamily="34" charset="0"/>
                <a:ea typeface="ＭＳ Ｐゴシック" panose="020B0600070205080204" pitchFamily="34" charset="-128"/>
              </a:rPr>
              <a:t>Lack of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worker training</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in reverse logistics procedures</a:t>
            </a:r>
          </a:p>
          <a:p>
            <a:pPr marL="744538" lvl="2" indent="-287338">
              <a:spcBef>
                <a:spcPts val="600"/>
              </a:spcBef>
              <a:spcAft>
                <a:spcPts val="600"/>
              </a:spcAft>
              <a:buClr>
                <a:srgbClr val="923222"/>
              </a:buClr>
              <a:buSzPct val="115000"/>
              <a:buFont typeface="Symbol" panose="05050102010706020507" pitchFamily="18" charset="2"/>
              <a:buChar char=""/>
            </a:pPr>
            <a:r>
              <a:rPr lang="en-US" altLang="en-US" sz="2000" dirty="0">
                <a:latin typeface="Calibri" panose="020F0502020204030204" pitchFamily="34" charset="0"/>
                <a:ea typeface="ＭＳ Ｐゴシック" panose="020B0600070205080204" pitchFamily="34" charset="-128"/>
              </a:rPr>
              <a:t>Little or no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identification</a:t>
            </a:r>
            <a:r>
              <a:rPr lang="en-US" altLang="en-US" sz="2000" dirty="0">
                <a:latin typeface="Calibri" panose="020F0502020204030204" pitchFamily="34" charset="0"/>
                <a:ea typeface="ＭＳ Ｐゴシック" panose="020B0600070205080204" pitchFamily="34" charset="-128"/>
              </a:rPr>
              <a:t> on returned packages</a:t>
            </a:r>
          </a:p>
          <a:p>
            <a:pPr marL="744538" lvl="2" indent="-287338">
              <a:spcBef>
                <a:spcPts val="600"/>
              </a:spcBef>
              <a:spcAft>
                <a:spcPts val="600"/>
              </a:spcAft>
              <a:buClr>
                <a:srgbClr val="923222"/>
              </a:buClr>
              <a:buSzPct val="115000"/>
              <a:buFont typeface="Symbol" panose="05050102010706020507" pitchFamily="18" charset="2"/>
              <a:buChar char=""/>
            </a:pPr>
            <a:r>
              <a:rPr lang="en-US" altLang="en-US" sz="2000" dirty="0">
                <a:latin typeface="Calibri" panose="020F0502020204030204" pitchFamily="34" charset="0"/>
                <a:ea typeface="ＭＳ Ｐゴシック" panose="020B0600070205080204" pitchFamily="34" charset="-128"/>
              </a:rPr>
              <a:t>Need for adequate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inspection and testing</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of returns </a:t>
            </a:r>
          </a:p>
          <a:p>
            <a:pPr marL="744538" lvl="2" indent="-287338">
              <a:spcBef>
                <a:spcPts val="600"/>
              </a:spcBef>
              <a:spcAft>
                <a:spcPts val="600"/>
              </a:spcAft>
              <a:buClr>
                <a:srgbClr val="923222"/>
              </a:buClr>
              <a:buSzPct val="115000"/>
              <a:buFont typeface="Symbol" panose="05050102010706020507" pitchFamily="18" charset="2"/>
              <a:buChar char=""/>
            </a:pPr>
            <a:r>
              <a:rPr lang="en-US" altLang="en-US" sz="2000" dirty="0">
                <a:latin typeface="Calibri" panose="020F0502020204030204" pitchFamily="34" charset="0"/>
                <a:ea typeface="ＭＳ Ｐゴシック" panose="020B0600070205080204" pitchFamily="34" charset="-128"/>
              </a:rPr>
              <a:t>Danger of placing returned products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back into sales</a:t>
            </a:r>
            <a:r>
              <a:rPr lang="en-US" alt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stocks</a:t>
            </a:r>
          </a:p>
        </p:txBody>
      </p:sp>
      <p:sp>
        <p:nvSpPr>
          <p:cNvPr id="6" name="Rectangle 3"/>
          <p:cNvSpPr txBox="1">
            <a:spLocks noChangeArrowheads="1"/>
          </p:cNvSpPr>
          <p:nvPr/>
        </p:nvSpPr>
        <p:spPr bwMode="auto">
          <a:xfrm>
            <a:off x="228600" y="4478866"/>
            <a:ext cx="5003800" cy="178646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600"/>
              </a:spcBef>
              <a:spcAft>
                <a:spcPts val="6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Can have a large impact on how a consumer views a product or brand, potentially impacting future sales.  </a:t>
            </a:r>
          </a:p>
          <a:p>
            <a:pPr marL="347663" lvl="1" indent="-342900">
              <a:spcBef>
                <a:spcPts val="600"/>
              </a:spcBef>
              <a:spcAft>
                <a:spcPts val="6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Retail returns = 6% to 10% of sales</a:t>
            </a:r>
          </a:p>
          <a:p>
            <a:pPr marL="4763" lvl="1" indent="0">
              <a:spcBef>
                <a:spcPts val="600"/>
              </a:spcBef>
              <a:spcAft>
                <a:spcPts val="600"/>
              </a:spcAft>
              <a:buClr>
                <a:srgbClr val="923222"/>
              </a:buClr>
              <a:buSzPct val="115000"/>
              <a:buFont typeface="Symbol" pitchFamily="18" charset="2"/>
              <a:buNone/>
            </a:pPr>
            <a:endParaRPr lang="en-US" altLang="en-US" kern="0" dirty="0">
              <a:solidFill>
                <a:prstClr val="black"/>
              </a:solidFill>
              <a:latin typeface="Calibri" panose="020F0502020204030204" pitchFamily="34" charset="0"/>
              <a:ea typeface="ＭＳ Ｐゴシック" panose="020B0600070205080204" pitchFamily="34" charset="-128"/>
            </a:endParaRPr>
          </a:p>
        </p:txBody>
      </p:sp>
      <p:sp>
        <p:nvSpPr>
          <p:cNvPr id="7" name="Rectangle 3"/>
          <p:cNvSpPr txBox="1">
            <a:spLocks noChangeArrowheads="1"/>
          </p:cNvSpPr>
          <p:nvPr/>
        </p:nvSpPr>
        <p:spPr bwMode="auto">
          <a:xfrm>
            <a:off x="228601" y="914400"/>
            <a:ext cx="8686799" cy="51646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0"/>
              </a:spcBef>
              <a:spcAft>
                <a:spcPts val="6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Problems include:</a:t>
            </a:r>
            <a:endParaRPr lang="en-US" altLang="en-US" sz="2000" kern="0" dirty="0">
              <a:solidFill>
                <a:prstClr val="black"/>
              </a:solidFill>
              <a:latin typeface="Calibri" panose="020F0502020204030204" pitchFamily="34" charset="0"/>
              <a:ea typeface="ＭＳ Ｐゴシック" panose="020B0600070205080204" pitchFamily="34" charset="-128"/>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7108" r="24835"/>
          <a:stretch/>
        </p:blipFill>
        <p:spPr>
          <a:xfrm>
            <a:off x="5572561" y="4555066"/>
            <a:ext cx="3266639" cy="200660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10" name="Rectangle 3"/>
          <p:cNvSpPr txBox="1">
            <a:spLocks noChangeArrowheads="1"/>
          </p:cNvSpPr>
          <p:nvPr/>
        </p:nvSpPr>
        <p:spPr bwMode="auto">
          <a:xfrm>
            <a:off x="228600" y="3810000"/>
            <a:ext cx="8686800" cy="42333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600"/>
              </a:spcBef>
              <a:spcAft>
                <a:spcPts val="600"/>
              </a:spcAft>
              <a:buClr>
                <a:srgbClr val="923222"/>
              </a:buClr>
              <a:buSzPct val="115000"/>
              <a:buFont typeface="Wingdings" panose="05000000000000000000" pitchFamily="2" charset="2"/>
              <a:buChar char="§"/>
            </a:pPr>
            <a:r>
              <a:rPr lang="en-US" altLang="en-US" kern="0" dirty="0">
                <a:solidFill>
                  <a:prstClr val="black"/>
                </a:solidFill>
                <a:latin typeface="Calibri" panose="020F0502020204030204" pitchFamily="34" charset="0"/>
                <a:ea typeface="ＭＳ Ｐゴシック" panose="020B0600070205080204" pitchFamily="34" charset="-128"/>
              </a:rPr>
              <a:t>Can affect the entire supply chain financially</a:t>
            </a:r>
          </a:p>
        </p:txBody>
      </p:sp>
      <p:sp>
        <p:nvSpPr>
          <p:cNvPr id="4" name="Slide Number Placeholder 3"/>
          <p:cNvSpPr>
            <a:spLocks noGrp="1"/>
          </p:cNvSpPr>
          <p:nvPr>
            <p:ph type="sldNum" sz="quarter" idx="4"/>
          </p:nvPr>
        </p:nvSpPr>
        <p:spPr/>
        <p:txBody>
          <a:bodyPr/>
          <a:lstStyle/>
          <a:p>
            <a:fld id="{E66AA3EA-0569-43EF-BBA3-83FDB109D582}" type="slidenum">
              <a:rPr lang="en-US" smtClean="0"/>
              <a:pPr/>
              <a:t>62</a:t>
            </a:fld>
            <a:endParaRPr lang="en-US" dirty="0"/>
          </a:p>
        </p:txBody>
      </p:sp>
    </p:spTree>
    <p:extLst>
      <p:ext uri="{BB962C8B-B14F-4D97-AF65-F5344CB8AC3E}">
        <p14:creationId xmlns:p14="http://schemas.microsoft.com/office/powerpoint/2010/main" val="1553933104"/>
      </p:ext>
    </p:extLst>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Return of Unsold Goods </a:t>
            </a:r>
          </a:p>
        </p:txBody>
      </p:sp>
      <p:sp>
        <p:nvSpPr>
          <p:cNvPr id="50179" name="Rectangle 3"/>
          <p:cNvSpPr>
            <a:spLocks noGrp="1" noChangeArrowheads="1"/>
          </p:cNvSpPr>
          <p:nvPr>
            <p:ph type="body" idx="4294967295"/>
          </p:nvPr>
        </p:nvSpPr>
        <p:spPr>
          <a:xfrm>
            <a:off x="228600" y="1041400"/>
            <a:ext cx="8686800" cy="3263900"/>
          </a:xfrm>
          <a:prstGeom prst="rect">
            <a:avLst/>
          </a:prstGeom>
        </p:spPr>
        <p:txBody>
          <a:bodyPr/>
          <a:lstStyle/>
          <a:p>
            <a:pPr marL="4763" lvl="1" indent="0">
              <a:spcBef>
                <a:spcPts val="1200"/>
              </a:spcBef>
              <a:spcAft>
                <a:spcPts val="12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rPr>
              <a:t>In some industries, goods are distributed to downstream members in the supply chain with the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understanding</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that the </a:t>
            </a:r>
            <a:r>
              <a:rPr lang="en-US" altLang="en-US" sz="2400" b="1" dirty="0">
                <a:latin typeface="Calibri" panose="020F0502020204030204" pitchFamily="34" charset="0"/>
                <a:ea typeface="ＭＳ Ｐゴシック" panose="020B0600070205080204" pitchFamily="34" charset="-128"/>
              </a:rPr>
              <a:t>goods may be returned for credit if they are not sold </a:t>
            </a:r>
            <a:r>
              <a:rPr lang="en-US" altLang="en-US" sz="2400" dirty="0">
                <a:latin typeface="Calibri" panose="020F0502020204030204" pitchFamily="34" charset="0"/>
                <a:ea typeface="ＭＳ Ｐゴシック" panose="020B0600070205080204" pitchFamily="34" charset="-128"/>
              </a:rPr>
              <a:t>e.g., newspapers, magazines, even pharmaceuticals. </a:t>
            </a:r>
          </a:p>
          <a:p>
            <a:pPr marL="635001" lvl="2" indent="-342900">
              <a:spcBef>
                <a:spcPts val="1200"/>
              </a:spcBef>
              <a:spcAft>
                <a:spcPts val="1200"/>
              </a:spcAft>
              <a:buClr>
                <a:srgbClr val="923222"/>
              </a:buClr>
              <a:buSzPct val="115000"/>
              <a:buFont typeface="Symbol" panose="05050102010706020507" pitchFamily="18" charset="2"/>
              <a:buChar char=""/>
            </a:pPr>
            <a:r>
              <a:rPr lang="en-US" altLang="en-US" sz="2400" dirty="0">
                <a:latin typeface="Calibri" panose="020F0502020204030204" pitchFamily="34" charset="0"/>
                <a:ea typeface="ＭＳ Ｐゴシック" panose="020B0600070205080204" pitchFamily="34" charset="-128"/>
              </a:rPr>
              <a:t>This acts as an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incentive</a:t>
            </a:r>
            <a:r>
              <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for downstream members to carry more stock, because the risk of obsolescence is borne by the upstream supply chain partner.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56" t="1480" b="1868"/>
          <a:stretch/>
        </p:blipFill>
        <p:spPr>
          <a:xfrm>
            <a:off x="5658963" y="4305300"/>
            <a:ext cx="3205637" cy="2387600"/>
          </a:xfrm>
          <a:prstGeom prst="rect">
            <a:avLst/>
          </a:prstGeom>
        </p:spPr>
      </p:pic>
      <p:sp>
        <p:nvSpPr>
          <p:cNvPr id="5" name="Rectangle 4"/>
          <p:cNvSpPr/>
          <p:nvPr/>
        </p:nvSpPr>
        <p:spPr>
          <a:xfrm>
            <a:off x="228600" y="4221540"/>
            <a:ext cx="5257800" cy="1938992"/>
          </a:xfrm>
          <a:prstGeom prst="rect">
            <a:avLst/>
          </a:prstGeom>
        </p:spPr>
        <p:txBody>
          <a:bodyPr wrap="square">
            <a:spAutoFit/>
          </a:bodyPr>
          <a:lstStyle/>
          <a:p>
            <a:pPr marL="635001" lvl="2" indent="-342900">
              <a:spcBef>
                <a:spcPts val="1200"/>
              </a:spcBef>
              <a:spcAft>
                <a:spcPts val="1200"/>
              </a:spcAft>
              <a:buClr>
                <a:srgbClr val="923222"/>
              </a:buClr>
              <a:buSzPct val="115000"/>
              <a:buFont typeface="Symbol" panose="05050102010706020507" pitchFamily="18" charset="2"/>
              <a:buChar char=""/>
            </a:pPr>
            <a:r>
              <a:rPr lang="en-US" altLang="en-US" dirty="0">
                <a:solidFill>
                  <a:prstClr val="black"/>
                </a:solidFill>
                <a:latin typeface="Calibri" panose="020F0502020204030204" pitchFamily="34" charset="0"/>
                <a:ea typeface="ＭＳ Ｐゴシック" panose="020B0600070205080204" pitchFamily="34" charset="-128"/>
              </a:rPr>
              <a:t>The risk is that the downstream member in the supply chain might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exploit the situation</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dirty="0">
                <a:solidFill>
                  <a:prstClr val="black"/>
                </a:solidFill>
                <a:latin typeface="Calibri" panose="020F0502020204030204" pitchFamily="34" charset="0"/>
                <a:ea typeface="ＭＳ Ｐゴシック" panose="020B0600070205080204" pitchFamily="34" charset="-128"/>
              </a:rPr>
              <a:t>by ordering more stock than is required and returning large volumes. </a:t>
            </a:r>
          </a:p>
        </p:txBody>
      </p:sp>
      <p:sp>
        <p:nvSpPr>
          <p:cNvPr id="6" name="Slide Number Placeholder 5"/>
          <p:cNvSpPr>
            <a:spLocks noGrp="1"/>
          </p:cNvSpPr>
          <p:nvPr>
            <p:ph type="sldNum" sz="quarter" idx="4"/>
          </p:nvPr>
        </p:nvSpPr>
        <p:spPr/>
        <p:txBody>
          <a:bodyPr/>
          <a:lstStyle/>
          <a:p>
            <a:fld id="{E66AA3EA-0569-43EF-BBA3-83FDB109D582}" type="slidenum">
              <a:rPr lang="en-US" smtClean="0"/>
              <a:pPr/>
              <a:t>63</a:t>
            </a:fld>
            <a:endParaRPr lang="en-US" dirty="0"/>
          </a:p>
        </p:txBody>
      </p:sp>
    </p:spTree>
    <p:extLst>
      <p:ext uri="{BB962C8B-B14F-4D97-AF65-F5344CB8AC3E}">
        <p14:creationId xmlns:p14="http://schemas.microsoft.com/office/powerpoint/2010/main" val="3761819418"/>
      </p:ext>
    </p:extLst>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Green Reverse Logistics Programs </a:t>
            </a:r>
          </a:p>
        </p:txBody>
      </p:sp>
      <p:sp>
        <p:nvSpPr>
          <p:cNvPr id="50179" name="Rectangle 3"/>
          <p:cNvSpPr>
            <a:spLocks noGrp="1" noChangeArrowheads="1"/>
          </p:cNvSpPr>
          <p:nvPr>
            <p:ph type="body" idx="4294967295"/>
          </p:nvPr>
        </p:nvSpPr>
        <p:spPr>
          <a:xfrm>
            <a:off x="228600" y="1058334"/>
            <a:ext cx="8686800" cy="2252133"/>
          </a:xfrm>
          <a:prstGeom prst="rect">
            <a:avLst/>
          </a:prstGeom>
        </p:spPr>
        <p:txBody>
          <a:bodyPr/>
          <a:lstStyle/>
          <a:p>
            <a:pPr marL="4763" lvl="1" indent="0">
              <a:spcBef>
                <a:spcPts val="1200"/>
              </a:spcBef>
              <a:spcAft>
                <a:spcPts val="1200"/>
              </a:spcAft>
              <a:buClr>
                <a:srgbClr val="923222"/>
              </a:buClr>
              <a:buSzPct val="115000"/>
              <a:buNone/>
            </a:pPr>
            <a:r>
              <a:rPr lang="en-US" altLang="en-US" sz="2400" dirty="0">
                <a:latin typeface="Calibri" panose="020F0502020204030204" pitchFamily="34" charset="0"/>
                <a:ea typeface="ＭＳ Ｐゴシック" panose="020B0600070205080204" pitchFamily="34" charset="-128"/>
              </a:rPr>
              <a:t>Can have a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positive impact</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400" dirty="0">
                <a:latin typeface="Calibri" panose="020F0502020204030204" pitchFamily="34" charset="0"/>
                <a:ea typeface="ＭＳ Ｐゴシック" panose="020B0600070205080204" pitchFamily="34" charset="-128"/>
              </a:rPr>
              <a:t>on the environment though activities such as recycling, reusing materials and products, or refurbishing unused products.</a:t>
            </a:r>
          </a:p>
          <a:p>
            <a:pPr marL="342900" lvl="2" indent="-342900">
              <a:spcBef>
                <a:spcPts val="1200"/>
              </a:spcBef>
              <a:spcAft>
                <a:spcPts val="1200"/>
              </a:spcAft>
              <a:buClr>
                <a:srgbClr val="923222"/>
              </a:buClr>
              <a:buSzPct val="115000"/>
              <a:buFont typeface="Symbol" panose="05050102010706020507" pitchFamily="18" charset="2"/>
              <a:buChar char=""/>
            </a:pPr>
            <a:r>
              <a:rPr lang="en-US" altLang="en-US" sz="2400" dirty="0">
                <a:latin typeface="Calibri" panose="020F0502020204030204" pitchFamily="34" charset="0"/>
                <a:ea typeface="ＭＳ Ｐゴシック" panose="020B0600070205080204" pitchFamily="34" charset="-128"/>
              </a:rPr>
              <a:t>These programs can reduce environmental impact on landfills and deal with dangerous contaminants.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852" r="24222" b="12222"/>
          <a:stretch/>
        </p:blipFill>
        <p:spPr>
          <a:xfrm>
            <a:off x="4997800" y="3488266"/>
            <a:ext cx="3917600" cy="3158067"/>
          </a:xfrm>
          <a:prstGeom prst="rect">
            <a:avLst/>
          </a:prstGeom>
        </p:spPr>
      </p:pic>
      <p:sp>
        <p:nvSpPr>
          <p:cNvPr id="4" name="Rectangle 3"/>
          <p:cNvSpPr/>
          <p:nvPr/>
        </p:nvSpPr>
        <p:spPr>
          <a:xfrm>
            <a:off x="228599" y="3648039"/>
            <a:ext cx="4834468" cy="2308324"/>
          </a:xfrm>
          <a:prstGeom prst="rect">
            <a:avLst/>
          </a:prstGeom>
        </p:spPr>
        <p:txBody>
          <a:bodyPr wrap="square">
            <a:spAutoFit/>
          </a:bodyPr>
          <a:lstStyle/>
          <a:p>
            <a:pPr marL="347663" lvl="2" indent="-342900">
              <a:spcBef>
                <a:spcPts val="1200"/>
              </a:spcBef>
              <a:spcAft>
                <a:spcPts val="1200"/>
              </a:spcAft>
              <a:buClr>
                <a:srgbClr val="923222"/>
              </a:buClr>
              <a:buSzPct val="115000"/>
              <a:buFont typeface="Symbol" panose="05050102010706020507" pitchFamily="18" charset="2"/>
              <a:buChar char=""/>
            </a:pPr>
            <a:r>
              <a:rPr lang="en-US" altLang="en-US" b="1" u="sng" dirty="0">
                <a:solidFill>
                  <a:prstClr val="black"/>
                </a:solidFill>
                <a:latin typeface="Calibri" panose="020F0502020204030204" pitchFamily="34" charset="0"/>
                <a:ea typeface="ＭＳ Ｐゴシック" panose="020B0600070205080204" pitchFamily="34" charset="-128"/>
              </a:rPr>
              <a:t>Example</a:t>
            </a:r>
            <a:r>
              <a:rPr lang="en-US" altLang="en-US" dirty="0">
                <a:solidFill>
                  <a:prstClr val="black"/>
                </a:solidFill>
                <a:latin typeface="Calibri" panose="020F0502020204030204" pitchFamily="34" charset="0"/>
                <a:ea typeface="ＭＳ Ｐゴシック" panose="020B0600070205080204" pitchFamily="34" charset="-128"/>
              </a:rPr>
              <a:t>:  Unused pharmaceutical product returned to the pharmacy rather than “flushing it down the toilet” which ultimately causes the drug to end up in the water supply.</a:t>
            </a:r>
          </a:p>
        </p:txBody>
      </p:sp>
      <p:sp>
        <p:nvSpPr>
          <p:cNvPr id="6" name="Slide Number Placeholder 5"/>
          <p:cNvSpPr>
            <a:spLocks noGrp="1"/>
          </p:cNvSpPr>
          <p:nvPr>
            <p:ph type="sldNum" sz="quarter" idx="4"/>
          </p:nvPr>
        </p:nvSpPr>
        <p:spPr/>
        <p:txBody>
          <a:bodyPr/>
          <a:lstStyle/>
          <a:p>
            <a:fld id="{E66AA3EA-0569-43EF-BBA3-83FDB109D582}" type="slidenum">
              <a:rPr lang="en-US" smtClean="0"/>
              <a:pPr/>
              <a:t>64</a:t>
            </a:fld>
            <a:endParaRPr lang="en-US" dirty="0"/>
          </a:p>
        </p:txBody>
      </p:sp>
    </p:spTree>
    <p:extLst>
      <p:ext uri="{BB962C8B-B14F-4D97-AF65-F5344CB8AC3E}">
        <p14:creationId xmlns:p14="http://schemas.microsoft.com/office/powerpoint/2010/main" val="3416425179"/>
      </p:ext>
    </p:extLst>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6633"/>
            <a:ext cx="8439150" cy="4487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End of Chapter Quiz</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99" y="914399"/>
            <a:ext cx="8550002" cy="5715001"/>
          </a:xfrm>
          <a:prstGeom prst="rect">
            <a:avLst/>
          </a:prstGeom>
        </p:spPr>
      </p:pic>
      <p:sp>
        <p:nvSpPr>
          <p:cNvPr id="4" name="Slide Number Placeholder 3"/>
          <p:cNvSpPr>
            <a:spLocks noGrp="1"/>
          </p:cNvSpPr>
          <p:nvPr>
            <p:ph type="sldNum" sz="quarter" idx="4"/>
          </p:nvPr>
        </p:nvSpPr>
        <p:spPr/>
        <p:txBody>
          <a:bodyPr/>
          <a:lstStyle/>
          <a:p>
            <a:fld id="{E66AA3EA-0569-43EF-BBA3-83FDB109D582}" type="slidenum">
              <a:rPr lang="en-US" smtClean="0"/>
              <a:pPr/>
              <a:t>65</a:t>
            </a:fld>
            <a:endParaRPr lang="en-US" dirty="0"/>
          </a:p>
        </p:txBody>
      </p:sp>
    </p:spTree>
    <p:extLst>
      <p:ext uri="{BB962C8B-B14F-4D97-AF65-F5344CB8AC3E}">
        <p14:creationId xmlns:p14="http://schemas.microsoft.com/office/powerpoint/2010/main" val="3680995653"/>
      </p:ext>
    </p:extLst>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800"/>
            <a:ext cx="8439150" cy="660400"/>
          </a:xfrm>
        </p:spPr>
        <p:txBody>
          <a:bodyPr/>
          <a:lstStyle/>
          <a:p>
            <a:r>
              <a:rPr lang="en-US" sz="3200" u="sng" kern="1200" dirty="0">
                <a:effectLst>
                  <a:outerShdw blurRad="38100" dist="38100" dir="2700000" algn="tl">
                    <a:srgbClr val="C0C0C0"/>
                  </a:outerShdw>
                </a:effectLst>
                <a:latin typeface="Calibri" panose="020F0502020204030204" pitchFamily="34" charset="0"/>
                <a:cs typeface="Arial" charset="0"/>
              </a:rPr>
              <a:t>Primary</a:t>
            </a:r>
            <a:r>
              <a:rPr lang="en-US" sz="3200" kern="1200" dirty="0">
                <a:effectLst>
                  <a:outerShdw blurRad="38100" dist="38100" dir="2700000" algn="tl">
                    <a:srgbClr val="C0C0C0"/>
                  </a:outerShdw>
                </a:effectLst>
                <a:latin typeface="Calibri" panose="020F0502020204030204" pitchFamily="34" charset="0"/>
                <a:cs typeface="Arial" charset="0"/>
              </a:rPr>
              <a:t> </a:t>
            </a: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Functions of a Warehouse</a:t>
            </a:r>
          </a:p>
        </p:txBody>
      </p:sp>
      <p:sp>
        <p:nvSpPr>
          <p:cNvPr id="3" name="Content Placeholder 2"/>
          <p:cNvSpPr>
            <a:spLocks noGrp="1"/>
          </p:cNvSpPr>
          <p:nvPr>
            <p:ph idx="1"/>
          </p:nvPr>
        </p:nvSpPr>
        <p:spPr>
          <a:xfrm>
            <a:off x="228600" y="914400"/>
            <a:ext cx="8686800" cy="5867400"/>
          </a:xfrm>
        </p:spPr>
        <p:txBody>
          <a:bodyPr/>
          <a:lstStyle/>
          <a:p>
            <a:pPr marL="347663" indent="-347663">
              <a:lnSpc>
                <a:spcPct val="90000"/>
              </a:lnSpc>
              <a:spcBef>
                <a:spcPts val="1000"/>
              </a:spcBef>
              <a:spcAft>
                <a:spcPts val="1000"/>
              </a:spcAft>
              <a:buClr>
                <a:srgbClr val="923222"/>
              </a:buClr>
              <a:buSzPct val="115000"/>
              <a:buFont typeface="+mj-lt"/>
              <a:buAutoNum type="arabicPeriod"/>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Receiving</a:t>
            </a:r>
            <a:r>
              <a:rPr lang="en-US" sz="2400" dirty="0">
                <a:latin typeface="Calibri" panose="020F0502020204030204" pitchFamily="34" charset="0"/>
              </a:rPr>
              <a:t>:  Physical receipt of material, identification, inspection for conformance with the purchase order (quantity and damage), put-away, and preparation of receiving reports   </a:t>
            </a:r>
          </a:p>
          <a:p>
            <a:pPr marL="347663" indent="-347663">
              <a:lnSpc>
                <a:spcPct val="90000"/>
              </a:lnSpc>
              <a:spcBef>
                <a:spcPts val="1000"/>
              </a:spcBef>
              <a:spcAft>
                <a:spcPts val="1000"/>
              </a:spcAft>
              <a:buClr>
                <a:srgbClr val="923222"/>
              </a:buClr>
              <a:buSzPct val="115000"/>
              <a:buFont typeface="+mj-lt"/>
              <a:buAutoNum type="arabicPeriod"/>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Storage</a:t>
            </a:r>
            <a:r>
              <a:rPr lang="en-US" sz="2400" dirty="0">
                <a:latin typeface="Calibri" panose="020F0502020204030204" pitchFamily="34" charset="0"/>
              </a:rPr>
              <a:t>:  The safe and secure retention of parts or products for future use or shipment. </a:t>
            </a:r>
          </a:p>
          <a:p>
            <a:pPr marL="347663" indent="-347663">
              <a:lnSpc>
                <a:spcPct val="90000"/>
              </a:lnSpc>
              <a:spcBef>
                <a:spcPts val="1000"/>
              </a:spcBef>
              <a:spcAft>
                <a:spcPts val="1000"/>
              </a:spcAft>
              <a:buClr>
                <a:srgbClr val="923222"/>
              </a:buClr>
              <a:buSzPct val="115000"/>
              <a:buFont typeface="+mj-lt"/>
              <a:buAutoNum type="arabicPeriod"/>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Picking</a:t>
            </a:r>
            <a:r>
              <a:rPr lang="en-US" sz="2400" dirty="0">
                <a:latin typeface="Calibri" panose="020F0502020204030204" pitchFamily="34" charset="0"/>
              </a:rPr>
              <a:t>:  Withdrawing components from stock to make assemblies or finished goods, or to ship to a customer.</a:t>
            </a:r>
          </a:p>
          <a:p>
            <a:pPr marL="347663" indent="-347663">
              <a:lnSpc>
                <a:spcPct val="90000"/>
              </a:lnSpc>
              <a:spcBef>
                <a:spcPts val="1000"/>
              </a:spcBef>
              <a:spcAft>
                <a:spcPts val="1000"/>
              </a:spcAft>
              <a:buClr>
                <a:srgbClr val="923222"/>
              </a:buClr>
              <a:buSzPct val="115000"/>
              <a:buFont typeface="+mj-lt"/>
              <a:buAutoNum type="arabicPeriod"/>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Packing</a:t>
            </a:r>
            <a:r>
              <a:rPr lang="en-US" sz="2400" dirty="0">
                <a:latin typeface="Calibri" panose="020F0502020204030204" pitchFamily="34" charset="0"/>
              </a:rPr>
              <a:t>:  Placing  one or more items of an order into an appropriate container for safe shipping , and marking and labeling the container with customer shipping destination data, and other information that may be required. </a:t>
            </a:r>
          </a:p>
          <a:p>
            <a:pPr marL="347663" indent="-347663">
              <a:lnSpc>
                <a:spcPct val="90000"/>
              </a:lnSpc>
              <a:spcBef>
                <a:spcPts val="1000"/>
              </a:spcBef>
              <a:spcAft>
                <a:spcPts val="1000"/>
              </a:spcAft>
              <a:buClr>
                <a:srgbClr val="923222"/>
              </a:buClr>
              <a:buSzPct val="115000"/>
              <a:buFont typeface="+mj-lt"/>
              <a:buAutoNum type="arabicPeriod"/>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Shipping</a:t>
            </a:r>
            <a:r>
              <a:rPr lang="en-US" sz="2400" dirty="0">
                <a:latin typeface="Calibri" panose="020F0502020204030204" pitchFamily="34" charset="0"/>
              </a:rPr>
              <a:t>:  Outgoing shipment of parts, components, and products. Includes packaging, marking, weighing, and loading for shipment. </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rPr>
              <a:t>[Does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NOT</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rPr>
              <a:t> include Transportation]</a:t>
            </a:r>
          </a:p>
        </p:txBody>
      </p:sp>
      <p:sp>
        <p:nvSpPr>
          <p:cNvPr id="6" name="Slide Number Placeholder 5"/>
          <p:cNvSpPr>
            <a:spLocks noGrp="1"/>
          </p:cNvSpPr>
          <p:nvPr>
            <p:ph type="sldNum" sz="quarter" idx="4"/>
          </p:nvPr>
        </p:nvSpPr>
        <p:spPr/>
        <p:txBody>
          <a:bodyPr/>
          <a:lstStyle/>
          <a:p>
            <a:fld id="{E66AA3EA-0569-43EF-BBA3-83FDB109D582}" type="slidenum">
              <a:rPr lang="en-US" smtClean="0"/>
              <a:pPr/>
              <a:t>7</a:t>
            </a:fld>
            <a:endParaRPr lang="en-US" dirty="0"/>
          </a:p>
        </p:txBody>
      </p:sp>
    </p:spTree>
    <p:extLst>
      <p:ext uri="{BB962C8B-B14F-4D97-AF65-F5344CB8AC3E}">
        <p14:creationId xmlns:p14="http://schemas.microsoft.com/office/powerpoint/2010/main" val="437379797"/>
      </p:ext>
    </p:extLst>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8600" y="1011766"/>
            <a:ext cx="8686800" cy="45381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2900">
              <a:spcBef>
                <a:spcPts val="1200"/>
              </a:spcBef>
              <a:spcAft>
                <a:spcPts val="1200"/>
              </a:spcAft>
              <a:buClr>
                <a:srgbClr val="923222"/>
              </a:buClr>
              <a:buSzPct val="115000"/>
              <a:buFont typeface="Wingdings" panose="05000000000000000000" pitchFamily="2" charset="2"/>
              <a:buChar char="§"/>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rPr>
              <a:t>Quality Inspections</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kern="0" dirty="0">
                <a:latin typeface="Calibri" panose="020F0502020204030204" pitchFamily="34" charset="0"/>
                <a:ea typeface="ＭＳ Ｐゴシック" panose="020B0600070205080204" pitchFamily="34" charset="-128"/>
              </a:rPr>
              <a:t>- incoming and outgoing.</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rPr>
              <a:t>Repackaging</a:t>
            </a:r>
            <a:r>
              <a:rPr lang="en-US" altLang="en-US" dirty="0">
                <a:latin typeface="Calibri" panose="020F0502020204030204" pitchFamily="34" charset="0"/>
                <a:ea typeface="ＭＳ Ｐゴシック" panose="020B0600070205080204" pitchFamily="34" charset="-128"/>
              </a:rPr>
              <a:t> – for specific customer orders.</a:t>
            </a:r>
          </a:p>
          <a:p>
            <a:pPr marL="347663" lvl="1" indent="-342900">
              <a:spcBef>
                <a:spcPts val="1200"/>
              </a:spcBef>
              <a:spcAft>
                <a:spcPts val="1200"/>
              </a:spcAft>
              <a:buClr>
                <a:srgbClr val="923222"/>
              </a:buClr>
              <a:buSzPct val="115000"/>
              <a:buFont typeface="Wingdings" panose="05000000000000000000" pitchFamily="2" charset="2"/>
              <a:buChar char="§"/>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rPr>
              <a:t>Assembly Operation</a:t>
            </a: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kern="0" dirty="0">
                <a:latin typeface="Calibri" panose="020F0502020204030204" pitchFamily="34" charset="0"/>
                <a:ea typeface="ＭＳ Ｐゴシック" panose="020B0600070205080204" pitchFamily="34" charset="-128"/>
              </a:rPr>
              <a:t>– Warehouse operation that puts products together with other items/components before shipping them out to the final customer.   </a:t>
            </a:r>
            <a:r>
              <a:rPr lang="en-US" altLang="en-US" u="sng" kern="0" dirty="0">
                <a:latin typeface="Calibri" panose="020F0502020204030204" pitchFamily="34" charset="0"/>
                <a:ea typeface="ＭＳ Ｐゴシック" panose="020B0600070205080204" pitchFamily="34" charset="-128"/>
              </a:rPr>
              <a:t>Examples</a:t>
            </a:r>
            <a:r>
              <a:rPr lang="en-US" altLang="en-US" kern="0" dirty="0">
                <a:latin typeface="Calibri" panose="020F0502020204030204" pitchFamily="34" charset="0"/>
                <a:ea typeface="ＭＳ Ｐゴシック" panose="020B0600070205080204" pitchFamily="34" charset="-128"/>
              </a:rPr>
              <a:t>:</a:t>
            </a:r>
          </a:p>
          <a:p>
            <a:pPr marL="1143000" lvl="3" indent="-452438">
              <a:spcBef>
                <a:spcPts val="600"/>
              </a:spcBef>
              <a:spcAft>
                <a:spcPts val="600"/>
              </a:spcAft>
              <a:buClr>
                <a:srgbClr val="923222"/>
              </a:buClr>
              <a:buSzPct val="115000"/>
              <a:buFont typeface="Calibri" panose="020F0502020204030204" pitchFamily="34" charset="0"/>
              <a:buChar char="—"/>
            </a:pPr>
            <a:r>
              <a:rPr lang="en-US" altLang="en-US" sz="2400" kern="0" dirty="0">
                <a:solidFill>
                  <a:schemeClr val="tx1"/>
                </a:solidFill>
                <a:latin typeface="Calibri" panose="020F0502020204030204" pitchFamily="34" charset="0"/>
                <a:ea typeface="ＭＳ Ｐゴシック" panose="020B0600070205080204" pitchFamily="34" charset="-128"/>
              </a:rPr>
              <a:t>Literature</a:t>
            </a:r>
          </a:p>
          <a:p>
            <a:pPr marL="1143000" lvl="3" indent="-452438">
              <a:spcBef>
                <a:spcPts val="600"/>
              </a:spcBef>
              <a:spcAft>
                <a:spcPts val="600"/>
              </a:spcAft>
              <a:buClr>
                <a:srgbClr val="923222"/>
              </a:buClr>
              <a:buSzPct val="115000"/>
              <a:buFont typeface="Calibri" panose="020F0502020204030204" pitchFamily="34" charset="0"/>
              <a:buChar char="—"/>
            </a:pPr>
            <a:r>
              <a:rPr lang="en-US" altLang="en-US" sz="2400" kern="0" dirty="0">
                <a:solidFill>
                  <a:schemeClr val="tx1"/>
                </a:solidFill>
                <a:latin typeface="Calibri" panose="020F0502020204030204" pitchFamily="34" charset="0"/>
                <a:ea typeface="ＭＳ Ｐゴシック" panose="020B0600070205080204" pitchFamily="34" charset="-128"/>
              </a:rPr>
              <a:t>Spare Parts</a:t>
            </a:r>
          </a:p>
          <a:p>
            <a:pPr marL="1143000" lvl="3" indent="-452438">
              <a:spcBef>
                <a:spcPts val="600"/>
              </a:spcBef>
              <a:spcAft>
                <a:spcPts val="600"/>
              </a:spcAft>
              <a:buClr>
                <a:srgbClr val="923222"/>
              </a:buClr>
              <a:buSzPct val="115000"/>
              <a:buFont typeface="Calibri" panose="020F0502020204030204" pitchFamily="34" charset="0"/>
              <a:buChar char="—"/>
            </a:pPr>
            <a:r>
              <a:rPr lang="en-US" altLang="en-US" sz="2400" kern="0" dirty="0">
                <a:solidFill>
                  <a:schemeClr val="tx1"/>
                </a:solidFill>
                <a:latin typeface="Calibri" panose="020F0502020204030204" pitchFamily="34" charset="0"/>
                <a:ea typeface="ＭＳ Ｐゴシック" panose="020B0600070205080204" pitchFamily="34" charset="-128"/>
              </a:rPr>
              <a:t>Advertising Materials</a:t>
            </a:r>
          </a:p>
          <a:p>
            <a:pPr marL="347663" lvl="1" indent="-342900">
              <a:spcBef>
                <a:spcPts val="1200"/>
              </a:spcBef>
              <a:spcAft>
                <a:spcPts val="1200"/>
              </a:spcAft>
              <a:buClr>
                <a:srgbClr val="923222"/>
              </a:buClr>
              <a:buSzPct val="115000"/>
              <a:buFont typeface="Wingdings" panose="05000000000000000000" pitchFamily="2" charset="2"/>
              <a:buChar char="§"/>
            </a:pPr>
            <a:endParaRPr lang="en-US" altLang="en-US" sz="2400" kern="0" dirty="0">
              <a:latin typeface="Calibri" panose="020F0502020204030204" pitchFamily="34" charset="0"/>
              <a:ea typeface="ＭＳ Ｐゴシック" panose="020B0600070205080204" pitchFamily="34" charset="-128"/>
            </a:endParaRPr>
          </a:p>
        </p:txBody>
      </p:sp>
      <p:sp>
        <p:nvSpPr>
          <p:cNvPr id="8" name="Title 1"/>
          <p:cNvSpPr>
            <a:spLocks noGrp="1"/>
          </p:cNvSpPr>
          <p:nvPr>
            <p:ph type="title"/>
          </p:nvPr>
        </p:nvSpPr>
        <p:spPr>
          <a:xfrm>
            <a:off x="228600" y="50800"/>
            <a:ext cx="8439150" cy="660400"/>
          </a:xfrm>
        </p:spPr>
        <p:txBody>
          <a:bodyPr/>
          <a:lstStyle/>
          <a:p>
            <a:r>
              <a:rPr lang="en-US" sz="3200" u="sng" kern="1200" dirty="0">
                <a:effectLst>
                  <a:outerShdw blurRad="38100" dist="38100" dir="2700000" algn="tl">
                    <a:srgbClr val="C0C0C0"/>
                  </a:outerShdw>
                </a:effectLst>
                <a:latin typeface="Calibri" panose="020F0502020204030204" pitchFamily="34" charset="0"/>
                <a:cs typeface="Arial" charset="0"/>
              </a:rPr>
              <a:t>Secondary</a:t>
            </a:r>
            <a:r>
              <a:rPr lang="en-US" sz="3200" kern="1200" dirty="0">
                <a:effectLst>
                  <a:outerShdw blurRad="38100" dist="38100" dir="2700000" algn="tl">
                    <a:srgbClr val="C0C0C0"/>
                  </a:outerShdw>
                </a:effectLst>
                <a:latin typeface="Calibri" panose="020F0502020204030204" pitchFamily="34" charset="0"/>
                <a:cs typeface="Arial" charset="0"/>
              </a:rPr>
              <a:t> </a:t>
            </a: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Functions of a Warehouse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444" t="14970" r="16112" b="13160"/>
          <a:stretch/>
        </p:blipFill>
        <p:spPr>
          <a:xfrm>
            <a:off x="4533575" y="3887912"/>
            <a:ext cx="4305625" cy="2703388"/>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5" name="Slide Number Placeholder 4"/>
          <p:cNvSpPr>
            <a:spLocks noGrp="1"/>
          </p:cNvSpPr>
          <p:nvPr>
            <p:ph type="sldNum" sz="quarter" idx="4"/>
          </p:nvPr>
        </p:nvSpPr>
        <p:spPr/>
        <p:txBody>
          <a:bodyPr/>
          <a:lstStyle/>
          <a:p>
            <a:fld id="{E66AA3EA-0569-43EF-BBA3-83FDB109D582}" type="slidenum">
              <a:rPr lang="en-US" smtClean="0"/>
              <a:pPr/>
              <a:t>8</a:t>
            </a:fld>
            <a:endParaRPr lang="en-US" dirty="0"/>
          </a:p>
        </p:txBody>
      </p:sp>
    </p:spTree>
    <p:extLst>
      <p:ext uri="{BB962C8B-B14F-4D97-AF65-F5344CB8AC3E}">
        <p14:creationId xmlns:p14="http://schemas.microsoft.com/office/powerpoint/2010/main" val="3745794179"/>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228600" y="132598"/>
            <a:ext cx="6953061"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Warehouse Ownership</a:t>
            </a:r>
          </a:p>
        </p:txBody>
      </p:sp>
      <p:sp>
        <p:nvSpPr>
          <p:cNvPr id="36867" name="Rectangle 3"/>
          <p:cNvSpPr>
            <a:spLocks noGrp="1" noChangeArrowheads="1"/>
          </p:cNvSpPr>
          <p:nvPr>
            <p:ph type="body" idx="4294967295"/>
          </p:nvPr>
        </p:nvSpPr>
        <p:spPr>
          <a:xfrm>
            <a:off x="228600" y="1168400"/>
            <a:ext cx="4292600" cy="2497666"/>
          </a:xfrm>
          <a:prstGeom prst="rect">
            <a:avLst/>
          </a:prstGeom>
        </p:spPr>
        <p:txBody>
          <a:bodyPr/>
          <a:lstStyle/>
          <a:p>
            <a:pPr marL="114300" lvl="1" indent="0">
              <a:spcBef>
                <a:spcPts val="600"/>
              </a:spcBef>
              <a:spcAft>
                <a:spcPts val="600"/>
              </a:spcAft>
              <a:buClr>
                <a:srgbClr val="923222"/>
              </a:buClr>
              <a:buSzPct val="115000"/>
              <a:buNone/>
            </a:pPr>
            <a:r>
              <a:rPr lang="en-US" altLang="en-US" sz="2800" b="1" u="sng" dirty="0">
                <a:latin typeface="Calibri" panose="020F0502020204030204" pitchFamily="34" charset="0"/>
                <a:ea typeface="ＭＳ Ｐゴシック" panose="020B0600070205080204" pitchFamily="34" charset="-128"/>
              </a:rPr>
              <a:t>Ownership Types:</a:t>
            </a:r>
          </a:p>
          <a:p>
            <a:pPr marL="457200"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Public Warehouses</a:t>
            </a:r>
          </a:p>
          <a:p>
            <a:pPr marL="457200"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Contract Warehouses</a:t>
            </a:r>
          </a:p>
          <a:p>
            <a:pPr marL="457200" lvl="1" indent="-342900">
              <a:spcBef>
                <a:spcPts val="600"/>
              </a:spcBef>
              <a:spcAft>
                <a:spcPts val="600"/>
              </a:spcAft>
              <a:buClr>
                <a:srgbClr val="923222"/>
              </a:buClr>
              <a:buSzPct val="115000"/>
              <a:buFont typeface="Wingdings" panose="05000000000000000000" pitchFamily="2" charset="2"/>
              <a:buChar char="§"/>
            </a:pPr>
            <a:r>
              <a:rPr lang="en-US" altLang="en-US" sz="2800" dirty="0">
                <a:latin typeface="Calibri" panose="020F0502020204030204" pitchFamily="34" charset="0"/>
                <a:ea typeface="ＭＳ Ｐゴシック" panose="020B0600070205080204" pitchFamily="34" charset="-128"/>
              </a:rPr>
              <a:t>Private Warehouses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430" r="7273" b="10631"/>
          <a:stretch/>
        </p:blipFill>
        <p:spPr>
          <a:xfrm>
            <a:off x="3591259" y="2048933"/>
            <a:ext cx="5324141" cy="4656667"/>
          </a:xfrm>
          <a:prstGeom prst="rect">
            <a:avLst/>
          </a:prstGeom>
        </p:spPr>
      </p:pic>
      <p:sp>
        <p:nvSpPr>
          <p:cNvPr id="4" name="Slide Number Placeholder 3"/>
          <p:cNvSpPr>
            <a:spLocks noGrp="1"/>
          </p:cNvSpPr>
          <p:nvPr>
            <p:ph type="sldNum" sz="quarter" idx="4"/>
          </p:nvPr>
        </p:nvSpPr>
        <p:spPr/>
        <p:txBody>
          <a:bodyPr/>
          <a:lstStyle/>
          <a:p>
            <a:fld id="{E66AA3EA-0569-43EF-BBA3-83FDB109D582}" type="slidenum">
              <a:rPr lang="en-US" smtClean="0"/>
              <a:pPr/>
              <a:t>9</a:t>
            </a:fld>
            <a:endParaRPr lang="en-US" dirty="0"/>
          </a:p>
        </p:txBody>
      </p:sp>
    </p:spTree>
    <p:extLst>
      <p:ext uri="{BB962C8B-B14F-4D97-AF65-F5344CB8AC3E}">
        <p14:creationId xmlns:p14="http://schemas.microsoft.com/office/powerpoint/2010/main" val="2480366558"/>
      </p:ext>
    </p:extLst>
  </p:cSld>
  <p:clrMapOvr>
    <a:masterClrMapping/>
  </p:clrMapOvr>
  <p:transition spd="slow">
    <p:pull dir="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PVERSION" val="5"/>
  <p:tag name="TPFULLVERSION" val="5.3.1.3337"/>
  <p:tag name="PPTVERSION" val="15"/>
  <p:tag name="TPOS" val="2"/>
</p:tagLst>
</file>

<file path=ppt/tags/tag2.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ags/tag3.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ags/tag4.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ags/tag5.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heme/theme1.xml><?xml version="1.0" encoding="utf-8"?>
<a:theme xmlns:a="http://schemas.openxmlformats.org/drawingml/2006/main" name="New template for GSBD">
  <a:themeElements>
    <a:clrScheme name="NovartisWhite">
      <a:dk1>
        <a:sysClr val="windowText" lastClr="000000"/>
      </a:dk1>
      <a:lt1>
        <a:sysClr val="window" lastClr="FFFFFF"/>
      </a:lt1>
      <a:dk2>
        <a:srgbClr val="69676D"/>
      </a:dk2>
      <a:lt2>
        <a:srgbClr val="C9C2D1"/>
      </a:lt2>
      <a:accent1>
        <a:srgbClr val="FCAF17"/>
      </a:accent1>
      <a:accent2>
        <a:srgbClr val="EC8026"/>
      </a:accent2>
      <a:accent3>
        <a:srgbClr val="E44C16"/>
      </a:accent3>
      <a:accent4>
        <a:srgbClr val="923222"/>
      </a:accent4>
      <a:accent5>
        <a:srgbClr val="634329"/>
      </a:accent5>
      <a:accent6>
        <a:srgbClr val="000000"/>
      </a:accent6>
      <a:hlink>
        <a:srgbClr val="E44C16"/>
      </a:hlink>
      <a:folHlink>
        <a:srgbClr val="FCAF17"/>
      </a:folHlink>
    </a:clrScheme>
    <a:fontScheme name="New template for GSBD">
      <a:majorFont>
        <a:latin typeface="News Gothic MT"/>
        <a:ea typeface=""/>
        <a:cs typeface=""/>
      </a:majorFont>
      <a:minorFont>
        <a:latin typeface="News Gothic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E497"/>
        </a:solidFill>
        <a:ln w="285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outerShdw blurRad="38100" dist="38100" dir="2700000" algn="tl">
                <a:srgbClr val="000000">
                  <a:alpha val="43137"/>
                </a:srgbClr>
              </a:outerShdw>
            </a:effectLst>
            <a:latin typeface="News Gothic MT" pitchFamily="34" charset="0"/>
          </a:defRPr>
        </a:defPPr>
      </a:lstStyle>
    </a:spDef>
    <a:lnDef>
      <a:spPr bwMode="auto">
        <a:solidFill>
          <a:schemeClr val="accent1"/>
        </a:solidFill>
        <a:ln w="28575" cap="flat" cmpd="sng" algn="ctr">
          <a:solidFill>
            <a:schemeClr val="tx1"/>
          </a:solidFill>
          <a:prstDash val="solid"/>
          <a:round/>
          <a:headEnd type="none" w="med" len="med"/>
          <a:tailEnd type="none" w="med" len="med"/>
        </a:ln>
        <a:effectLst/>
      </a:spPr>
      <a:bodyPr/>
      <a:lstStyle/>
    </a:lnDef>
  </a:objectDefaults>
  <a:extraClrSchemeLst>
    <a:extraClrScheme>
      <a:clrScheme name="New template for GSBD 1">
        <a:dk1>
          <a:srgbClr val="969696"/>
        </a:dk1>
        <a:lt1>
          <a:srgbClr val="FFFFFF"/>
        </a:lt1>
        <a:dk2>
          <a:srgbClr val="004D7D"/>
        </a:dk2>
        <a:lt2>
          <a:srgbClr val="FFFFFF"/>
        </a:lt2>
        <a:accent1>
          <a:srgbClr val="00CC99"/>
        </a:accent1>
        <a:accent2>
          <a:srgbClr val="3333CC"/>
        </a:accent2>
        <a:accent3>
          <a:srgbClr val="AAB2BF"/>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New template for GSBD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template for GSBD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ew template for GSBD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template for GSBD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template for GSBD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template for GSBD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ew template for GSBD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16074</TotalTime>
  <Words>5563</Words>
  <Application>Microsoft Office PowerPoint</Application>
  <PresentationFormat>On-screen Show (4:3)</PresentationFormat>
  <Paragraphs>742</Paragraphs>
  <Slides>65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News Gothic MT</vt:lpstr>
      <vt:lpstr>Symbol</vt:lpstr>
      <vt:lpstr>Wingdings</vt:lpstr>
      <vt:lpstr>New template for GSBD</vt:lpstr>
      <vt:lpstr>PowerPoint Presentation</vt:lpstr>
      <vt:lpstr>Video Introduction</vt:lpstr>
      <vt:lpstr>Introduction</vt:lpstr>
      <vt:lpstr>Introduction (continued)</vt:lpstr>
      <vt:lpstr>PowerPoint Presentation</vt:lpstr>
      <vt:lpstr>Warehousing</vt:lpstr>
      <vt:lpstr>Primary Functions of a Warehouse</vt:lpstr>
      <vt:lpstr>Secondary Functions of a Warehouse</vt:lpstr>
      <vt:lpstr>Warehouse Ownership</vt:lpstr>
      <vt:lpstr>Types of Ownership: Public Warehouse </vt:lpstr>
      <vt:lpstr>Types of Ownership: Public Warehouse </vt:lpstr>
      <vt:lpstr>Types of Ownership: Contract Warehouse </vt:lpstr>
      <vt:lpstr>Types of Ownership: Contract Warehouse </vt:lpstr>
      <vt:lpstr>Types of Ownership: Private Warehouse </vt:lpstr>
      <vt:lpstr>Types of Ownership: Private Warehouse </vt:lpstr>
      <vt:lpstr>Types of Warehouses</vt:lpstr>
      <vt:lpstr>Consolidation Warehouse </vt:lpstr>
      <vt:lpstr>Break-Bulk Warehouse </vt:lpstr>
      <vt:lpstr>Cross-Docking Warehouse </vt:lpstr>
      <vt:lpstr>Cross-Docking Warehouse </vt:lpstr>
      <vt:lpstr>Cross-Docking Warehouse </vt:lpstr>
      <vt:lpstr>Warehouse Network</vt:lpstr>
      <vt:lpstr>Warehouse Network:  Single Warehouse</vt:lpstr>
      <vt:lpstr>Warehouse Network :  Multiple Warehouses</vt:lpstr>
      <vt:lpstr>Warehouse Network :  Hybrid Approach</vt:lpstr>
      <vt:lpstr>Warehouse Network Strategy</vt:lpstr>
      <vt:lpstr>Market Positioned Strategy</vt:lpstr>
      <vt:lpstr>Product Positioned Strategy</vt:lpstr>
      <vt:lpstr>Intermediately Positioned Strategy </vt:lpstr>
      <vt:lpstr>Warehouse Network Optimization </vt:lpstr>
      <vt:lpstr>LEAN Warehousing</vt:lpstr>
      <vt:lpstr>Third Party Logistics (3PL) </vt:lpstr>
      <vt:lpstr>Third Party Logistics Services</vt:lpstr>
      <vt:lpstr>Third Party Logistics – Advantages &amp; Disadvantages</vt:lpstr>
      <vt:lpstr>Fourth Party Logistics (4PL)</vt:lpstr>
      <vt:lpstr>PowerPoint Presentation</vt:lpstr>
      <vt:lpstr>Transportation</vt:lpstr>
      <vt:lpstr>Transportation Company Classifications</vt:lpstr>
      <vt:lpstr>Modes of Transportation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Ranking of Transportation Modes</vt:lpstr>
      <vt:lpstr>PowerPoint Presentation</vt:lpstr>
      <vt:lpstr>PowerPoint Presentation</vt:lpstr>
      <vt:lpstr>Transportation Regulation</vt:lpstr>
      <vt:lpstr>Transportation Deregulation</vt:lpstr>
      <vt:lpstr>Regulation Pro’s and Con’s -vs- Deregulation</vt:lpstr>
      <vt:lpstr>Transportation Pricing</vt:lpstr>
      <vt:lpstr>PowerPoint Presentation</vt:lpstr>
      <vt:lpstr>Other Transportation Intermediaries</vt:lpstr>
      <vt:lpstr>Technology and Trends in Transportation</vt:lpstr>
      <vt:lpstr>Logistics Management Software Applications</vt:lpstr>
      <vt:lpstr>PowerPoint Presentation</vt:lpstr>
      <vt:lpstr>Reverse Logistics (also known as Returns Management)</vt:lpstr>
      <vt:lpstr>Five R’s of Reverse Logistics</vt:lpstr>
      <vt:lpstr>Reverse Logistics (continued)</vt:lpstr>
      <vt:lpstr>Poor Reverse Logistics Can Hurt A Company</vt:lpstr>
      <vt:lpstr>Return of Unsold Goods </vt:lpstr>
      <vt:lpstr>Green Reverse Logistics Programs </vt:lpstr>
      <vt:lpstr>End of Chapter Quiz</vt:lpstr>
    </vt:vector>
  </TitlesOfParts>
  <Company>Novartis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McLaury, William</dc:creator>
  <cp:lastModifiedBy>Hussan Peavey</cp:lastModifiedBy>
  <cp:revision>644</cp:revision>
  <cp:lastPrinted>2019-10-14T13:03:34Z</cp:lastPrinted>
  <dcterms:created xsi:type="dcterms:W3CDTF">2014-03-13T13:06:01Z</dcterms:created>
  <dcterms:modified xsi:type="dcterms:W3CDTF">2021-05-20T19:58:43Z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viderSectionCount">
    <vt:lpwstr>6</vt:lpwstr>
  </property>
</Properties>
</file>